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57"/>
  </p:notesMasterIdLst>
  <p:handoutMasterIdLst>
    <p:handoutMasterId r:id="rId58"/>
  </p:handoutMasterIdLst>
  <p:sldIdLst>
    <p:sldId id="328" r:id="rId2"/>
    <p:sldId id="361" r:id="rId3"/>
    <p:sldId id="367" r:id="rId4"/>
    <p:sldId id="360" r:id="rId5"/>
    <p:sldId id="353" r:id="rId6"/>
    <p:sldId id="355" r:id="rId7"/>
    <p:sldId id="273" r:id="rId8"/>
    <p:sldId id="272" r:id="rId9"/>
    <p:sldId id="275" r:id="rId10"/>
    <p:sldId id="362" r:id="rId11"/>
    <p:sldId id="352" r:id="rId12"/>
    <p:sldId id="369" r:id="rId13"/>
    <p:sldId id="357" r:id="rId14"/>
    <p:sldId id="370" r:id="rId15"/>
    <p:sldId id="277" r:id="rId16"/>
    <p:sldId id="278" r:id="rId17"/>
    <p:sldId id="281" r:id="rId18"/>
    <p:sldId id="282" r:id="rId19"/>
    <p:sldId id="283" r:id="rId20"/>
    <p:sldId id="284" r:id="rId21"/>
    <p:sldId id="358" r:id="rId22"/>
    <p:sldId id="365" r:id="rId23"/>
    <p:sldId id="297" r:id="rId24"/>
    <p:sldId id="363" r:id="rId25"/>
    <p:sldId id="364" r:id="rId26"/>
    <p:sldId id="302" r:id="rId27"/>
    <p:sldId id="303" r:id="rId28"/>
    <p:sldId id="304" r:id="rId29"/>
    <p:sldId id="324" r:id="rId30"/>
    <p:sldId id="305" r:id="rId31"/>
    <p:sldId id="309" r:id="rId32"/>
    <p:sldId id="310" r:id="rId33"/>
    <p:sldId id="325" r:id="rId34"/>
    <p:sldId id="326" r:id="rId35"/>
    <p:sldId id="311" r:id="rId36"/>
    <p:sldId id="323" r:id="rId37"/>
    <p:sldId id="312" r:id="rId38"/>
    <p:sldId id="359" r:id="rId39"/>
    <p:sldId id="366" r:id="rId40"/>
    <p:sldId id="368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5" r:id="rId55"/>
    <p:sldId id="384" r:id="rId56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2"/>
    <p:restoredTop sz="91486"/>
  </p:normalViewPr>
  <p:slideViewPr>
    <p:cSldViewPr snapToGrid="0" snapToObjects="1">
      <p:cViewPr varScale="1">
        <p:scale>
          <a:sx n="114" d="100"/>
          <a:sy n="114" d="100"/>
        </p:scale>
        <p:origin x="1312" y="176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FADE-0197-8541-ABED-02127B86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E70A8-39A9-C74A-B176-79684228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02E9-758A-924F-A4B1-672DDC73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05D1-63B3-8341-9C99-D1B7FB5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56AF4-884F-6147-9D9D-F6A03D6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837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39D4-C2C2-6A44-93E0-F1F21825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9B125-92C8-8D46-9AD9-341F7E66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BC34-C73B-3E4A-88DC-7A0913A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A426-002A-864B-8D75-D65C219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DC62-AC36-8348-A2A1-0E420F09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46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CE11A-71A2-AF47-AC53-7ACDA1E1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E2966-ACE8-9343-917B-32528EC6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7368-AC62-0B46-814F-DDA143ED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868C-0054-8243-9B4E-942EF3E3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1DA3-015A-9B43-9F15-A0BEBB1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0422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20-D8B5-0D43-825D-4FD6D6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62A-2E56-3344-AD00-FAE94F07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E95-6637-7845-8012-A1FFED4E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0592-022E-5941-B6AD-5A45F40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6BE9-804C-A94C-8478-373B94D9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79BA-ACEC-A747-81BD-3DD0E95E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7F4F-FE23-6849-BC3C-CCC56C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491-A910-A941-BCA1-FF2D2EE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B31F-F401-9E4F-9364-780F0AF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27B8-2178-094C-96D4-72CE8A8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868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BDF5-F3F1-BD41-B934-5A8671E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0D2-D0A2-4A49-836A-CA656C39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5E35-7362-6A41-9186-6072765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5524-1847-904A-A35B-8C023907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F81E-CCA3-5F49-ACD6-6710023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17FE-98F2-204B-A506-C5B0303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933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62AB-C760-7947-89B3-F86AF1D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6682-A504-3F43-93A6-814B18E8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ADF9C-F78D-A542-88D1-596A021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0B36-30CB-ED48-946D-C9696025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88B1C-73D9-8442-BDC9-4663DB13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BA24-93A0-3543-9DB5-FF716E5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2D31-4269-6B4F-A348-ADF8554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C2EE-B4C0-1145-82C5-F4E8C5A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7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5B2D-5544-274E-8DFD-D9711B5F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5EBB3-3CBD-FF4D-B0C7-C0C9F930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5E7C4-7717-A244-AB66-D116CC4F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FCC7C-AFF1-D54B-8F5C-04D150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357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A103C-074D-3D4A-8581-189FD14E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0320-67A2-4042-9F41-4ECF1A0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AE19B-B59C-AF4D-8D61-7108341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130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4665-548C-E241-B72D-B30D8DD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507D-861F-2D4E-8BD5-38579FA8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2F2A-14FA-8F4E-AC0B-614694BD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8439B-C26B-054F-B483-1E148A24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DC68-1B58-1A41-B8DB-C14CE1E1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7DC34-3F46-CF42-A542-3E3380D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83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C904-7E2F-804B-A58D-BEF97B1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2EA0C-F67F-8D4F-8256-AE70C20F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7D2F-0446-F041-A588-BA146050C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FEC0-55AD-9544-AF6C-C9068BA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DEA7-78CA-4241-83C2-BC6CE6B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C7B5-F8B3-E14B-84E8-2EAAA6E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5102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F0788-8A91-3B45-8564-8F6E451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ED07-CF6C-894B-B006-62971377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8A88-C00D-484C-A3AA-F06900EE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EFF2-805D-484E-A987-8B48472C3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492D-C6B1-3F42-9F6E-B425736F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49F1308-D10C-114C-B735-82E05DD6B9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9CF4D06A-059C-6C4B-A7B2-1C906E1AEA46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14ADE074-6B9F-E246-A63F-5940A45C8E14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61820C1C-C24B-1741-9357-E12A5C70DD82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9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2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tiff"/><Relationship Id="rId7" Type="http://schemas.openxmlformats.org/officeDocument/2006/relationships/image" Target="../media/image27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jp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ococo.cosyco.ru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ruscorpora.ru/o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hyperlink" Target="https://spraakbanken.gu.se/karp/#?mode=konstruktikon-ru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zhdunami.org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GB" b="1" dirty="0"/>
              <a:t>Learning Russian Wordforms the SMART way</a:t>
            </a:r>
            <a:r>
              <a:rPr lang="nb-NO" b="1" dirty="0"/>
              <a:t> </a:t>
            </a:r>
            <a:endParaRPr lang="en-US" sz="3200" b="1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764674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7953A-F312-864B-A04A-B818E76F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63127" y="-16549"/>
            <a:ext cx="67839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83436-CC11-4145-86CA-7D14561B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Language </a:t>
            </a:r>
            <a:r>
              <a:rPr lang="nb-NO" b="1" dirty="0" err="1"/>
              <a:t>Exposure</a:t>
            </a:r>
            <a:r>
              <a:rPr lang="nb-NO" b="1" dirty="0"/>
              <a:t> as a Big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0A6C-096D-C545-891F-CD4FFD11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9783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large corpus is a close approximation to the </a:t>
            </a:r>
            <a:r>
              <a:rPr lang="en-US" b="1" dirty="0"/>
              <a:t>lifetime linguistic input </a:t>
            </a:r>
            <a:r>
              <a:rPr lang="en-US" dirty="0"/>
              <a:t>for a native speaker, estimated at about 5-10 million words per year</a:t>
            </a:r>
            <a:r>
              <a:rPr lang="nb-NO" dirty="0">
                <a:effectLst/>
              </a:rPr>
              <a:t> </a:t>
            </a:r>
          </a:p>
          <a:p>
            <a:r>
              <a:rPr lang="en-US" dirty="0"/>
              <a:t>Zipfian distributions </a:t>
            </a:r>
            <a:r>
              <a:rPr lang="en-US" b="1" dirty="0"/>
              <a:t>remain the same </a:t>
            </a:r>
            <a:r>
              <a:rPr lang="en-US" dirty="0"/>
              <a:t>even for very large corpora, like those that approximate a speaker’s exposure to their native language</a:t>
            </a:r>
          </a:p>
          <a:p>
            <a:r>
              <a:rPr lang="en-US" dirty="0"/>
              <a:t>A native speaker of Russian encounters all twelve paradigm forms of </a:t>
            </a:r>
            <a:r>
              <a:rPr lang="en-US" b="1" dirty="0"/>
              <a:t>less than 0.1% of nouns</a:t>
            </a:r>
            <a:r>
              <a:rPr lang="en-US" dirty="0"/>
              <a:t> that they are exposed to in a lifetime </a:t>
            </a:r>
          </a:p>
          <a:p>
            <a:r>
              <a:rPr lang="en-US" dirty="0"/>
              <a:t>The portion of adjectives and verbs attested in all paradigm forms is </a:t>
            </a:r>
            <a:r>
              <a:rPr lang="en-US" b="1" dirty="0"/>
              <a:t>virtually zero</a:t>
            </a:r>
            <a:r>
              <a:rPr lang="en-US" dirty="0"/>
              <a:t>.</a:t>
            </a:r>
            <a:r>
              <a:rPr lang="nb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831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378892" cy="3281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</a:t>
            </a:r>
            <a:r>
              <a:rPr lang="en-US" sz="2400" dirty="0"/>
              <a:t> arranged according to </a:t>
            </a:r>
            <a:r>
              <a:rPr lang="en-US" sz="2400" dirty="0" err="1"/>
              <a:t>Zipf’s</a:t>
            </a:r>
            <a:r>
              <a:rPr lang="en-US" sz="2400" dirty="0"/>
              <a:t> Law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148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378892" cy="3281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</a:t>
            </a:r>
            <a:r>
              <a:rPr lang="en-US" sz="2400" dirty="0"/>
              <a:t> arranged according to </a:t>
            </a:r>
            <a:r>
              <a:rPr lang="en-US" sz="2400" dirty="0" err="1"/>
              <a:t>Zipf’s</a:t>
            </a:r>
            <a:r>
              <a:rPr lang="en-US" sz="2400" dirty="0"/>
              <a:t> Law</a:t>
            </a:r>
            <a:endParaRPr lang="en-US" sz="2400" b="1" dirty="0"/>
          </a:p>
        </p:txBody>
      </p:sp>
      <p:sp>
        <p:nvSpPr>
          <p:cNvPr id="4" name="Explosion 1 3">
            <a:extLst>
              <a:ext uri="{FF2B5EF4-FFF2-40B4-BE49-F238E27FC236}">
                <a16:creationId xmlns:a16="http://schemas.microsoft.com/office/drawing/2014/main" id="{89D5AE13-0CC9-C149-9CFC-3ECA74823AC7}"/>
              </a:ext>
            </a:extLst>
          </p:cNvPr>
          <p:cNvSpPr/>
          <p:nvPr/>
        </p:nvSpPr>
        <p:spPr>
          <a:xfrm>
            <a:off x="4738254" y="1937311"/>
            <a:ext cx="5394962" cy="337288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/>
              <a:t>This </a:t>
            </a:r>
            <a:r>
              <a:rPr lang="nb-NO" sz="2200" dirty="0" err="1"/>
              <a:t>also</a:t>
            </a:r>
            <a:r>
              <a:rPr lang="nb-NO" sz="2200" dirty="0"/>
              <a:t> </a:t>
            </a:r>
            <a:r>
              <a:rPr lang="nb-NO" sz="2200" dirty="0" err="1"/>
              <a:t>explains</a:t>
            </a:r>
            <a:r>
              <a:rPr lang="nb-NO" sz="2200" dirty="0"/>
              <a:t> </a:t>
            </a:r>
          </a:p>
          <a:p>
            <a:pPr algn="ctr"/>
            <a:r>
              <a:rPr lang="nb-NO" sz="2200" dirty="0" err="1"/>
              <a:t>why</a:t>
            </a:r>
            <a:r>
              <a:rPr lang="nb-NO" sz="2200" dirty="0"/>
              <a:t> native speakers have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intuition</a:t>
            </a:r>
            <a:r>
              <a:rPr lang="nb-NO" sz="2200" dirty="0"/>
              <a:t> </a:t>
            </a:r>
            <a:r>
              <a:rPr lang="nb-NO" sz="2200" dirty="0" err="1"/>
              <a:t>that</a:t>
            </a:r>
            <a:r>
              <a:rPr lang="nb-NO" sz="2200" dirty="0"/>
              <a:t> full </a:t>
            </a:r>
            <a:r>
              <a:rPr lang="nb-NO" sz="2200" dirty="0" err="1"/>
              <a:t>paradigms</a:t>
            </a:r>
            <a:r>
              <a:rPr lang="nb-NO" sz="2200" dirty="0"/>
              <a:t> </a:t>
            </a:r>
            <a:r>
              <a:rPr lang="nb-NO" sz="2200" dirty="0" err="1"/>
              <a:t>exist</a:t>
            </a:r>
            <a:r>
              <a:rPr lang="nb-NO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81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Illustration of Overlapping Subsets of Paradigms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000" dirty="0"/>
              <a:t>Sample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wordforms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982 </a:t>
            </a:r>
            <a:r>
              <a:rPr lang="nb-NO" sz="2000" dirty="0" err="1"/>
              <a:t>noun</a:t>
            </a:r>
            <a:r>
              <a:rPr lang="nb-NO" sz="2000" dirty="0"/>
              <a:t> </a:t>
            </a:r>
            <a:r>
              <a:rPr lang="nb-NO" sz="2000" dirty="0" err="1"/>
              <a:t>lexemes</a:t>
            </a:r>
            <a:endParaRPr lang="ru-RU" sz="2000" dirty="0"/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/>
              <a:t>All </a:t>
            </a:r>
            <a:r>
              <a:rPr lang="nb-NO" sz="2000" dirty="0" err="1"/>
              <a:t>lexemes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frequency</a:t>
            </a:r>
            <a:r>
              <a:rPr lang="nb-NO" sz="2000" dirty="0"/>
              <a:t> ≥ 50 in </a:t>
            </a:r>
            <a:r>
              <a:rPr lang="nb-NO" sz="2000" dirty="0" err="1"/>
              <a:t>SynTagRus</a:t>
            </a:r>
            <a:r>
              <a:rPr lang="nb-NO" sz="2000" dirty="0"/>
              <a:t> </a:t>
            </a:r>
            <a:r>
              <a:rPr lang="nb-NO" sz="2000" dirty="0" err="1"/>
              <a:t>representing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paradigm</a:t>
            </a:r>
            <a:r>
              <a:rPr lang="nb-NO" sz="2000" dirty="0"/>
              <a:t> types: 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(312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animate</a:t>
            </a:r>
            <a:r>
              <a:rPr lang="nb-NO" sz="2000" dirty="0"/>
              <a:t> (95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neuter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(238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 (ending in 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nb-NO" sz="2000" dirty="0" err="1"/>
              <a:t>lexemes</a:t>
            </a:r>
            <a:r>
              <a:rPr lang="nb-NO" sz="2000" dirty="0"/>
              <a:t>) 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III (ending in 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699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Illustration of Overlapping Subsets of Paradigms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000" dirty="0"/>
              <a:t>Sample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wordforms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982 </a:t>
            </a:r>
            <a:r>
              <a:rPr lang="nb-NO" sz="2000" dirty="0" err="1"/>
              <a:t>noun</a:t>
            </a:r>
            <a:r>
              <a:rPr lang="nb-NO" sz="2000" dirty="0"/>
              <a:t> </a:t>
            </a:r>
            <a:r>
              <a:rPr lang="nb-NO" sz="2000" dirty="0" err="1"/>
              <a:t>lexemes</a:t>
            </a:r>
            <a:endParaRPr lang="ru-RU" sz="2000" dirty="0"/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/>
              <a:t>All </a:t>
            </a:r>
            <a:r>
              <a:rPr lang="nb-NO" sz="2000" dirty="0" err="1"/>
              <a:t>lexemes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frequency</a:t>
            </a:r>
            <a:r>
              <a:rPr lang="nb-NO" sz="2000" dirty="0"/>
              <a:t> ≥ 50 in </a:t>
            </a:r>
            <a:r>
              <a:rPr lang="nb-NO" sz="2000" dirty="0" err="1"/>
              <a:t>SynTagRus</a:t>
            </a:r>
            <a:r>
              <a:rPr lang="nb-NO" sz="2000" dirty="0"/>
              <a:t> </a:t>
            </a:r>
            <a:r>
              <a:rPr lang="nb-NO" sz="2000" dirty="0" err="1"/>
              <a:t>representing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paradigm</a:t>
            </a:r>
            <a:r>
              <a:rPr lang="nb-NO" sz="2000" dirty="0"/>
              <a:t> types: 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(312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animate</a:t>
            </a:r>
            <a:r>
              <a:rPr lang="nb-NO" sz="2000" dirty="0"/>
              <a:t> (95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neuter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(238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 (ending in 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nb-NO" sz="2000" dirty="0" err="1"/>
              <a:t>lexemes</a:t>
            </a:r>
            <a:r>
              <a:rPr lang="nb-NO" sz="2000" dirty="0"/>
              <a:t>) 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III (ending in 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  <a:endParaRPr lang="en-US" sz="2000" dirty="0"/>
          </a:p>
        </p:txBody>
      </p:sp>
      <p:sp>
        <p:nvSpPr>
          <p:cNvPr id="4" name="Explosion 1 3">
            <a:extLst>
              <a:ext uri="{FF2B5EF4-FFF2-40B4-BE49-F238E27FC236}">
                <a16:creationId xmlns:a16="http://schemas.microsoft.com/office/drawing/2014/main" id="{AA9CCA41-C3C7-8A4E-8724-CC147D857C73}"/>
              </a:ext>
            </a:extLst>
          </p:cNvPr>
          <p:cNvSpPr/>
          <p:nvPr/>
        </p:nvSpPr>
        <p:spPr>
          <a:xfrm>
            <a:off x="4738254" y="1937311"/>
            <a:ext cx="5394962" cy="337288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 err="1"/>
              <a:t>Next</a:t>
            </a:r>
            <a:r>
              <a:rPr lang="nb-NO" sz="2200" dirty="0"/>
              <a:t> </a:t>
            </a:r>
            <a:r>
              <a:rPr lang="nb-NO" sz="2200" dirty="0" err="1"/>
              <a:t>we</a:t>
            </a:r>
            <a:r>
              <a:rPr lang="nb-NO" sz="2200" dirty="0"/>
              <a:t> </a:t>
            </a:r>
            <a:r>
              <a:rPr lang="nb-NO" sz="2200" dirty="0" err="1"/>
              <a:t>look</a:t>
            </a:r>
            <a:r>
              <a:rPr lang="nb-NO" sz="2200" dirty="0"/>
              <a:t> at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grammatical</a:t>
            </a:r>
            <a:r>
              <a:rPr lang="nb-NO" sz="2200" dirty="0"/>
              <a:t> </a:t>
            </a:r>
            <a:r>
              <a:rPr lang="nb-NO" sz="2200" dirty="0" err="1"/>
              <a:t>profiles</a:t>
            </a:r>
            <a:r>
              <a:rPr lang="nb-NO" sz="2200" dirty="0"/>
              <a:t> (</a:t>
            </a:r>
            <a:r>
              <a:rPr lang="nb-NO" sz="2200" dirty="0" err="1"/>
              <a:t>frequency</a:t>
            </a:r>
            <a:r>
              <a:rPr lang="nb-NO" sz="2200" dirty="0"/>
              <a:t> </a:t>
            </a:r>
            <a:r>
              <a:rPr lang="nb-NO" sz="2200" dirty="0" err="1"/>
              <a:t>distributions</a:t>
            </a:r>
            <a:r>
              <a:rPr lang="nb-NO" sz="2200" dirty="0"/>
              <a:t>)</a:t>
            </a:r>
          </a:p>
          <a:p>
            <a:pPr algn="ctr"/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wordforms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393597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>
            <a:noAutofit/>
          </a:bodyPr>
          <a:lstStyle/>
          <a:p>
            <a:pPr algn="ctr"/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Grammatical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Profiles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of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Some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b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</a:b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High-frequency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Russian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Nouns</a:t>
            </a:r>
            <a:endParaRPr lang="en-US" altLang="en-US" sz="2800" b="1" dirty="0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51397" y="244078"/>
            <a:ext cx="6231732" cy="546497"/>
          </a:xfrm>
        </p:spPr>
        <p:txBody>
          <a:bodyPr>
            <a:noAutofit/>
          </a:bodyPr>
          <a:lstStyle/>
          <a:p>
            <a:pPr algn="ctr"/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Grammatical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Profiles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of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Other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b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</a:b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High-Frequency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Russian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Nouns</a:t>
            </a:r>
            <a:endParaRPr lang="en-US" altLang="en-US" sz="2800" b="1" dirty="0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</a:t>
                      </a:r>
                      <a:r>
                        <a:rPr lang="nb-NO" sz="1200" b="1" i="0" baseline="0" dirty="0" err="1">
                          <a:effectLst/>
                        </a:rPr>
                        <a:t>а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трудност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чемпионом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фоне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протяж</a:t>
                      </a:r>
                      <a:r>
                        <a:rPr lang="nb-NO" sz="1200" b="1" i="0" baseline="0" dirty="0" err="1">
                          <a:effectLst/>
                        </a:rPr>
                        <a:t>ении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Npl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чемпионы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чемпионов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рамок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тей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рамк</a:t>
                      </a:r>
                      <a:r>
                        <a:rPr lang="nb-NO" sz="1200" dirty="0" err="1">
                          <a:effectLst/>
                        </a:rPr>
                        <a:t>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рамка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effectLst/>
                        </a:rPr>
                        <a:t>тями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рамках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5676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background</a:t>
            </a:r>
            <a:r>
              <a:rPr lang="nb-NO" altLang="en-US" sz="1350" i="1" dirty="0">
                <a:latin typeface="Calibri" charset="0"/>
              </a:rPr>
              <a:t>’	           ‘champion’	    ‘</a:t>
            </a:r>
            <a:r>
              <a:rPr lang="nb-NO" altLang="en-US" sz="1350" i="1" dirty="0" err="1">
                <a:latin typeface="Calibri" charset="0"/>
              </a:rPr>
              <a:t>extent</a:t>
            </a:r>
            <a:r>
              <a:rPr lang="nb-NO" altLang="en-US" sz="1350" i="1" dirty="0">
                <a:latin typeface="Calibri" charset="0"/>
              </a:rPr>
              <a:t>’	        ‘</a:t>
            </a:r>
            <a:r>
              <a:rPr lang="nb-NO" altLang="en-US" sz="1350" i="1" dirty="0" err="1">
                <a:latin typeface="Calibri" charset="0"/>
              </a:rPr>
              <a:t>frame</a:t>
            </a:r>
            <a:r>
              <a:rPr lang="nb-NO" altLang="en-US" sz="1350" i="1" dirty="0">
                <a:latin typeface="Calibri" charset="0"/>
              </a:rPr>
              <a:t>’		‘</a:t>
            </a:r>
            <a:r>
              <a:rPr lang="nb-NO" altLang="en-US" sz="1350" i="1" dirty="0" err="1">
                <a:latin typeface="Calibri" charset="0"/>
              </a:rPr>
              <a:t>difficulty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17393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C5851-72B7-9544-AEB5-A7A910F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= Strategic </a:t>
            </a:r>
            <a:r>
              <a:rPr lang="nb-NO" b="1" dirty="0" err="1"/>
              <a:t>Mastery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Russian </a:t>
            </a:r>
            <a:r>
              <a:rPr lang="nb-NO" b="1" dirty="0" err="1"/>
              <a:t>Tool</a:t>
            </a:r>
            <a:endParaRPr lang="nb-NO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E10F40-9AF0-2D4E-868B-68EED2F6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349665" cy="435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/>
              <a:t>The </a:t>
            </a:r>
            <a:r>
              <a:rPr lang="nb-NO" sz="2000" dirty="0" err="1"/>
              <a:t>SMARTool</a:t>
            </a:r>
            <a:r>
              <a:rPr lang="nb-NO" sz="2000" dirty="0"/>
              <a:t> is </a:t>
            </a:r>
            <a:r>
              <a:rPr lang="nb-NO" sz="2000" dirty="0" err="1"/>
              <a:t>available</a:t>
            </a:r>
            <a:r>
              <a:rPr lang="nb-NO" sz="2000" dirty="0"/>
              <a:t> at: </a:t>
            </a:r>
            <a:r>
              <a:rPr lang="nb-NO" sz="2000" dirty="0">
                <a:hlinkClick r:id="rId2"/>
              </a:rPr>
              <a:t>http://uit-no.github.io/smartool/</a:t>
            </a:r>
            <a:endParaRPr lang="nb-NO" sz="2000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9ABA1-9BB1-E34B-96E7-0298B30E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47" y="3951385"/>
            <a:ext cx="2007424" cy="68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0C57D-1CC8-4145-935E-3D1F0EF7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292" y="2262188"/>
            <a:ext cx="2192046" cy="1461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D65B3-BDA9-7642-9F45-C482DA7F5865}"/>
              </a:ext>
            </a:extLst>
          </p:cNvPr>
          <p:cNvSpPr txBox="1"/>
          <p:nvPr/>
        </p:nvSpPr>
        <p:spPr>
          <a:xfrm>
            <a:off x="628650" y="1703157"/>
            <a:ext cx="5939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Free</a:t>
            </a:r>
            <a:r>
              <a:rPr lang="nb-NO" dirty="0"/>
              <a:t> web </a:t>
            </a:r>
            <a:r>
              <a:rPr lang="nb-NO" dirty="0" err="1"/>
              <a:t>resource</a:t>
            </a:r>
            <a:r>
              <a:rPr lang="nb-NO" dirty="0"/>
              <a:t> for L2 </a:t>
            </a:r>
            <a:r>
              <a:rPr lang="nb-NO" dirty="0" err="1"/>
              <a:t>learners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Russian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implements</a:t>
            </a:r>
            <a:r>
              <a:rPr lang="nb-NO" dirty="0"/>
              <a:t> </a:t>
            </a:r>
            <a:r>
              <a:rPr lang="nb-NO" dirty="0" err="1"/>
              <a:t>findings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corpus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and a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simulation</a:t>
            </a:r>
            <a:r>
              <a:rPr lang="nb-NO" dirty="0"/>
              <a:t> </a:t>
            </a:r>
            <a:r>
              <a:rPr lang="nb-NO" dirty="0" err="1"/>
              <a:t>experiment</a:t>
            </a:r>
            <a:r>
              <a:rPr lang="nb-NO" dirty="0"/>
              <a:t> to </a:t>
            </a:r>
            <a:r>
              <a:rPr lang="nb-NO" dirty="0" err="1"/>
              <a:t>optimize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acquisition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Russian </a:t>
            </a:r>
            <a:r>
              <a:rPr lang="nb-NO" dirty="0" err="1"/>
              <a:t>vocabulary</a:t>
            </a:r>
            <a:r>
              <a:rPr lang="nb-NO" dirty="0"/>
              <a:t> and </a:t>
            </a:r>
            <a:r>
              <a:rPr lang="nb-NO" dirty="0" err="1"/>
              <a:t>morphology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Partially</a:t>
            </a:r>
            <a:r>
              <a:rPr lang="nb-NO" dirty="0"/>
              <a:t> </a:t>
            </a:r>
            <a:r>
              <a:rPr lang="nb-NO" dirty="0" err="1"/>
              <a:t>funded</a:t>
            </a:r>
            <a:r>
              <a:rPr lang="nb-NO" dirty="0"/>
              <a:t> by SIU [Center for </a:t>
            </a:r>
            <a:r>
              <a:rPr lang="nb-NO" dirty="0" err="1"/>
              <a:t>Internationalization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Education</a:t>
            </a:r>
            <a:r>
              <a:rPr lang="nb-NO" dirty="0"/>
              <a:t>],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DIKU [Norwegian </a:t>
            </a:r>
            <a:r>
              <a:rPr lang="nb-NO" dirty="0" err="1"/>
              <a:t>Agency</a:t>
            </a:r>
            <a:r>
              <a:rPr lang="nb-NO" dirty="0"/>
              <a:t> for International Cooperation and </a:t>
            </a:r>
            <a:r>
              <a:rPr lang="nb-NO" dirty="0" err="1"/>
              <a:t>Quality</a:t>
            </a:r>
            <a:r>
              <a:rPr lang="nb-NO" dirty="0"/>
              <a:t> Enhancement in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Education</a:t>
            </a:r>
            <a:r>
              <a:rPr lang="nb-NO" dirty="0"/>
              <a:t>], in </a:t>
            </a:r>
            <a:r>
              <a:rPr lang="nb-NO" dirty="0" err="1"/>
              <a:t>collaboration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National Research </a:t>
            </a:r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Higher</a:t>
            </a:r>
            <a:r>
              <a:rPr lang="nb-NO" dirty="0"/>
              <a:t> School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Economics</a:t>
            </a:r>
            <a:r>
              <a:rPr lang="nb-NO" dirty="0"/>
              <a:t> in </a:t>
            </a:r>
            <a:r>
              <a:rPr lang="nb-NO" dirty="0" err="1"/>
              <a:t>Moscow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059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13235" y="3687366"/>
            <a:ext cx="36516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InsSg</a:t>
            </a:r>
            <a:r>
              <a:rPr lang="nb-NO" sz="2100" b="1" dirty="0"/>
              <a:t> </a:t>
            </a:r>
            <a:r>
              <a:rPr lang="ru-RU" sz="2100" b="1" dirty="0"/>
              <a:t>стать</a:t>
            </a:r>
            <a:r>
              <a:rPr lang="cs-CZ" sz="2100" b="1" dirty="0"/>
              <a:t>/</a:t>
            </a:r>
            <a:r>
              <a:rPr lang="ru-RU" sz="2100" b="1" dirty="0"/>
              <a:t>быть чемпионом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become</a:t>
            </a:r>
            <a:r>
              <a:rPr lang="nb-NO" sz="2100" b="1" dirty="0"/>
              <a:t>/be </a:t>
            </a:r>
            <a:r>
              <a:rPr lang="nb-NO" sz="2100" b="1" dirty="0" err="1"/>
              <a:t>the</a:t>
            </a:r>
            <a:r>
              <a:rPr lang="nb-NO" sz="2100" b="1" dirty="0"/>
              <a:t> champion’</a:t>
            </a:r>
            <a:endParaRPr lang="en-US" sz="2100" b="1" dirty="0"/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3268266" y="308372"/>
            <a:ext cx="35754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NomPl</a:t>
            </a:r>
            <a:r>
              <a:rPr lang="nb-NO" sz="2100" b="1" dirty="0"/>
              <a:t> </a:t>
            </a:r>
            <a:r>
              <a:rPr lang="ru-RU" sz="2100" b="1" dirty="0"/>
              <a:t>аналитики отмечают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analysts</a:t>
            </a:r>
            <a:r>
              <a:rPr lang="nb-NO" sz="2100" b="1" dirty="0"/>
              <a:t> make </a:t>
            </a:r>
            <a:r>
              <a:rPr lang="nb-NO" sz="2100" b="1" dirty="0" err="1"/>
              <a:t>the</a:t>
            </a:r>
            <a:r>
              <a:rPr lang="nb-NO" sz="2100" b="1" dirty="0"/>
              <a:t> </a:t>
            </a:r>
            <a:r>
              <a:rPr lang="nb-NO" sz="2100" b="1" dirty="0" err="1"/>
              <a:t>point</a:t>
            </a:r>
            <a:r>
              <a:rPr lang="nb-NO" sz="2100" b="1" dirty="0"/>
              <a:t> </a:t>
            </a:r>
            <a:r>
              <a:rPr lang="nb-NO" sz="2100" b="1" dirty="0" err="1"/>
              <a:t>that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41968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4103"/>
            <a:ext cx="2968978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b="1" dirty="0"/>
              <a:t>Any single lexeme gives exposure to only a subset of the paradigm.</a:t>
            </a:r>
          </a:p>
          <a:p>
            <a:pPr algn="ctr">
              <a:defRPr/>
            </a:pPr>
            <a:r>
              <a:rPr lang="en-US" sz="2400" b="1" dirty="0"/>
              <a:t>Each lexeme has a different subset of most typical forms.</a:t>
            </a:r>
          </a:p>
          <a:p>
            <a:pPr algn="ctr">
              <a:defRPr/>
            </a:pPr>
            <a:r>
              <a:rPr lang="en-US" sz="2400" b="1" dirty="0"/>
              <a:t>Collectively they populate the entire “space” of case/number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E67-5E4E-F945-9582-63549D8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b="1" dirty="0" err="1"/>
              <a:t>Distributional</a:t>
            </a:r>
            <a:r>
              <a:rPr lang="nb-NO" sz="3200" b="1" dirty="0"/>
              <a:t> </a:t>
            </a:r>
            <a:r>
              <a:rPr lang="nb-NO" sz="3200" b="1" dirty="0" err="1"/>
              <a:t>Facts</a:t>
            </a:r>
            <a:r>
              <a:rPr lang="nb-NO" sz="3200" b="1" dirty="0"/>
              <a:t> </a:t>
            </a:r>
            <a:r>
              <a:rPr lang="nb-NO" sz="3200" b="1" dirty="0" err="1"/>
              <a:t>about</a:t>
            </a:r>
            <a:r>
              <a:rPr lang="nb-NO" sz="3200" b="1" dirty="0"/>
              <a:t> </a:t>
            </a:r>
            <a:br>
              <a:rPr lang="nb-NO" sz="3200" b="1" dirty="0"/>
            </a:br>
            <a:r>
              <a:rPr lang="nb-NO" sz="3200" b="1" dirty="0"/>
              <a:t>Russian </a:t>
            </a:r>
            <a:r>
              <a:rPr lang="nb-NO" sz="3200" b="1" dirty="0" err="1"/>
              <a:t>Paradigms</a:t>
            </a:r>
            <a:r>
              <a:rPr lang="nb-NO" sz="3200" b="1" dirty="0"/>
              <a:t>: </a:t>
            </a:r>
            <a:r>
              <a:rPr lang="nb-NO" sz="3200" b="1" dirty="0" err="1"/>
              <a:t>Summary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BAA6-0D73-2741-AE55-578C6D07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sz="2400" dirty="0"/>
              <a:t>Even a </a:t>
            </a:r>
            <a:r>
              <a:rPr lang="nb-NO" sz="2400" dirty="0" err="1"/>
              <a:t>small</a:t>
            </a:r>
            <a:r>
              <a:rPr lang="nb-NO" sz="2400" dirty="0"/>
              <a:t> </a:t>
            </a:r>
            <a:r>
              <a:rPr lang="nb-NO" sz="2400" dirty="0" err="1"/>
              <a:t>vocabulary</a:t>
            </a:r>
            <a:r>
              <a:rPr lang="nb-NO" sz="2400" dirty="0"/>
              <a:t> </a:t>
            </a:r>
            <a:r>
              <a:rPr lang="nb-NO" sz="2400" dirty="0" err="1"/>
              <a:t>can</a:t>
            </a:r>
            <a:r>
              <a:rPr lang="nb-NO" sz="2400" dirty="0"/>
              <a:t> have </a:t>
            </a:r>
            <a:r>
              <a:rPr lang="nb-NO" sz="2400" b="1" dirty="0"/>
              <a:t>&gt;100,000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b="1" dirty="0"/>
              <a:t>&lt;10%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dirty="0" err="1"/>
              <a:t>frequent</a:t>
            </a:r>
            <a:r>
              <a:rPr lang="nb-NO" sz="2400" dirty="0"/>
              <a:t>, </a:t>
            </a:r>
            <a:r>
              <a:rPr lang="nb-NO" sz="2400" dirty="0" err="1"/>
              <a:t>others</a:t>
            </a:r>
            <a:r>
              <a:rPr lang="nb-NO" sz="2400" dirty="0"/>
              <a:t> rare or </a:t>
            </a:r>
            <a:r>
              <a:rPr lang="nb-NO" sz="2400" dirty="0" err="1"/>
              <a:t>unencountered</a:t>
            </a:r>
            <a:endParaRPr lang="nb-NO" sz="2400" dirty="0"/>
          </a:p>
          <a:p>
            <a:r>
              <a:rPr lang="nb-NO" sz="2400" dirty="0" err="1"/>
              <a:t>Each</a:t>
            </a:r>
            <a:r>
              <a:rPr lang="nb-NO" sz="2400" dirty="0"/>
              <a:t> </a:t>
            </a:r>
            <a:r>
              <a:rPr lang="nb-NO" sz="2400" dirty="0" err="1"/>
              <a:t>lexeme</a:t>
            </a:r>
            <a:r>
              <a:rPr lang="nb-NO" sz="2400" dirty="0"/>
              <a:t> is </a:t>
            </a:r>
            <a:r>
              <a:rPr lang="nb-NO" sz="2400" dirty="0" err="1"/>
              <a:t>common</a:t>
            </a:r>
            <a:r>
              <a:rPr lang="nb-NO" sz="2400" dirty="0"/>
              <a:t> in a </a:t>
            </a:r>
            <a:r>
              <a:rPr lang="nb-NO" sz="2400" b="1" dirty="0" err="1"/>
              <a:t>subset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dirty="0"/>
              <a:t>The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common</a:t>
            </a:r>
            <a:r>
              <a:rPr lang="nb-NO" sz="2400" dirty="0"/>
              <a:t> to a </a:t>
            </a:r>
            <a:r>
              <a:rPr lang="nb-NO" sz="2400" dirty="0" err="1"/>
              <a:t>lexeme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b="1" dirty="0" err="1"/>
              <a:t>motivated</a:t>
            </a:r>
            <a:r>
              <a:rPr lang="nb-NO" sz="2400" b="1" dirty="0"/>
              <a:t> by </a:t>
            </a:r>
            <a:r>
              <a:rPr lang="nb-NO" sz="2400" b="1" dirty="0" err="1"/>
              <a:t>typical</a:t>
            </a:r>
            <a:r>
              <a:rPr lang="nb-NO" sz="2400" b="1" dirty="0"/>
              <a:t> </a:t>
            </a:r>
            <a:r>
              <a:rPr lang="nb-NO" sz="2400" b="1" dirty="0" err="1"/>
              <a:t>collocations</a:t>
            </a:r>
            <a:r>
              <a:rPr lang="nb-NO" sz="2400" b="1" dirty="0"/>
              <a:t> and </a:t>
            </a:r>
            <a:r>
              <a:rPr lang="nb-NO" sz="2400" b="1" dirty="0" err="1"/>
              <a:t>grammatical</a:t>
            </a:r>
            <a:r>
              <a:rPr lang="nb-NO" sz="2400" b="1" dirty="0"/>
              <a:t> </a:t>
            </a:r>
            <a:r>
              <a:rPr lang="nb-NO" sz="2400" b="1" dirty="0" err="1"/>
              <a:t>constructions</a:t>
            </a:r>
            <a:endParaRPr lang="nb-NO" sz="2400" b="1" dirty="0"/>
          </a:p>
          <a:p>
            <a:r>
              <a:rPr lang="nb-NO" sz="2400" b="1" dirty="0"/>
              <a:t>Overlapping </a:t>
            </a:r>
            <a:r>
              <a:rPr lang="nb-NO" sz="2400" b="1" dirty="0" err="1"/>
              <a:t>subsets</a:t>
            </a:r>
            <a:r>
              <a:rPr lang="nb-NO" sz="2400" b="1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create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b="1" dirty="0" err="1"/>
              <a:t>illusion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a full </a:t>
            </a:r>
            <a:r>
              <a:rPr lang="nb-NO" sz="2400" b="1" dirty="0" err="1"/>
              <a:t>paradigm</a:t>
            </a:r>
            <a:r>
              <a:rPr lang="nb-NO" sz="2400" dirty="0"/>
              <a:t>, make it </a:t>
            </a:r>
            <a:r>
              <a:rPr lang="nb-NO" sz="2400" dirty="0" err="1"/>
              <a:t>possible</a:t>
            </a:r>
            <a:r>
              <a:rPr lang="nb-NO" sz="2400" dirty="0"/>
              <a:t> for native speakers to </a:t>
            </a:r>
            <a:r>
              <a:rPr lang="nb-NO" sz="2400" dirty="0" err="1"/>
              <a:t>comprehend</a:t>
            </a:r>
            <a:r>
              <a:rPr lang="nb-NO" sz="2400" dirty="0"/>
              <a:t> and </a:t>
            </a:r>
            <a:r>
              <a:rPr lang="nb-NO" sz="2400" dirty="0" err="1"/>
              <a:t>produce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they</a:t>
            </a:r>
            <a:r>
              <a:rPr lang="nb-NO" sz="2400" dirty="0"/>
              <a:t> have never </a:t>
            </a:r>
            <a:r>
              <a:rPr lang="nb-NO" sz="2400" dirty="0" err="1"/>
              <a:t>encountered</a:t>
            </a:r>
            <a:endParaRPr lang="nb-NO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90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1810524-34CB-264E-B17C-66520EDB5FCF}"/>
              </a:ext>
            </a:extLst>
          </p:cNvPr>
          <p:cNvSpPr>
            <a:spLocks/>
          </p:cNvSpPr>
          <p:nvPr/>
        </p:nvSpPr>
        <p:spPr bwMode="auto">
          <a:xfrm rot="5400000">
            <a:off x="2845596" y="1018612"/>
            <a:ext cx="436960" cy="2470815"/>
          </a:xfrm>
          <a:prstGeom prst="leftBrace">
            <a:avLst>
              <a:gd name="adj1" fmla="val 8318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18A981-5A2A-9543-933E-3150237D5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965" y="804267"/>
            <a:ext cx="3613547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training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67777B-204E-9049-9C7C-E9383FC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275342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A727CD0-0A82-4B40-846A-A70C4CC7B26E}"/>
              </a:ext>
            </a:extLst>
          </p:cNvPr>
          <p:cNvSpPr>
            <a:spLocks/>
          </p:cNvSpPr>
          <p:nvPr/>
        </p:nvSpPr>
        <p:spPr bwMode="auto">
          <a:xfrm rot="5400000">
            <a:off x="6317726" y="774324"/>
            <a:ext cx="436959" cy="2897531"/>
          </a:xfrm>
          <a:prstGeom prst="leftBrace">
            <a:avLst>
              <a:gd name="adj1" fmla="val 8322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A4C126F-4AE1-FC42-A1AE-1C7B8A2B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793" y="810249"/>
            <a:ext cx="4019998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testing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56A1FF-8C83-B143-A3B8-6E482A55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421890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47326011"/>
              </p:ext>
            </p:extLst>
          </p:nvPr>
        </p:nvGraphicFramePr>
        <p:xfrm>
          <a:off x="1208689" y="718676"/>
          <a:ext cx="6740127" cy="4445083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9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Frequency &amp;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Lemma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POS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Parse of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1447 может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1286 года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999 лет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832 году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813 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Animacy=Inan|Case=Acc|Gender=Neut|Number=Sing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678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могут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Aspect=Imp|Mood=Ind|Number=Plur|Person=3|Tense=Pres|VerbForm=Fin|Voice=Act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люди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Animacy=Anim|Case=Nom|Gender=Masc|Number=Plur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543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436 является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являться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416 случае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случай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411 людей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403 страны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страна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400 жизни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жизнь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</a:t>
                      </a: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Inan|Case</a:t>
                      </a: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</a:t>
                      </a: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Gen|Gender</a:t>
                      </a: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</a:t>
                      </a:r>
                      <a:r>
                        <a:rPr kumimoji="0" lang="en-US" altLang="x-none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Fem|Number</a:t>
                      </a:r>
                      <a:r>
                        <a:rPr kumimoji="0" lang="en-US" altLang="x-none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=Sing</a:t>
                      </a:r>
                      <a:endParaRPr kumimoji="0" lang="en-GB" altLang="x-none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0259" name="TextBox 4"/>
          <p:cNvSpPr txBox="1">
            <a:spLocks noChangeArrowheads="1"/>
          </p:cNvSpPr>
          <p:nvPr/>
        </p:nvSpPr>
        <p:spPr bwMode="auto">
          <a:xfrm>
            <a:off x="1208689" y="179785"/>
            <a:ext cx="6855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+mj-lt"/>
              </a:rPr>
              <a:t>Data for training and testing from </a:t>
            </a:r>
            <a:r>
              <a:rPr lang="en-US" altLang="en-US" sz="2800" b="1" dirty="0" err="1">
                <a:latin typeface="+mj-lt"/>
              </a:rPr>
              <a:t>SynTagRus</a:t>
            </a:r>
            <a:endParaRPr lang="en-US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31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634777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253655" y="0"/>
            <a:ext cx="2063396" cy="74623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Maybe not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10012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E89A-D76D-AB4B-82C7-AF67D74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 err="1"/>
              <a:t>Why</a:t>
            </a:r>
            <a:r>
              <a:rPr lang="nb-NO" sz="3600" b="1" dirty="0"/>
              <a:t> Do </a:t>
            </a:r>
            <a:r>
              <a:rPr lang="nb-NO" sz="3600" b="1" dirty="0" err="1"/>
              <a:t>We</a:t>
            </a:r>
            <a:r>
              <a:rPr lang="nb-NO" sz="3600" b="1" dirty="0"/>
              <a:t> </a:t>
            </a:r>
            <a:r>
              <a:rPr lang="nb-NO" sz="3600" b="1" dirty="0" err="1"/>
              <a:t>Need</a:t>
            </a:r>
            <a:r>
              <a:rPr lang="nb-NO" sz="3600" b="1" dirty="0"/>
              <a:t> </a:t>
            </a:r>
            <a:r>
              <a:rPr lang="nb-NO" sz="3600" b="1" dirty="0" err="1"/>
              <a:t>the</a:t>
            </a:r>
            <a:r>
              <a:rPr lang="nb-NO" sz="3600" b="1" dirty="0"/>
              <a:t> </a:t>
            </a:r>
            <a:r>
              <a:rPr lang="nb-NO" sz="3600" b="1" dirty="0" err="1"/>
              <a:t>SMARTool</a:t>
            </a:r>
            <a:r>
              <a:rPr lang="nb-NO" sz="3600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36DF-4CB2-DB40-BF5E-E22C73217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/>
              <a:t>Memorizing paradigms </a:t>
            </a:r>
            <a:r>
              <a:rPr lang="en-US" sz="2000" dirty="0"/>
              <a:t>was part of the </a:t>
            </a:r>
            <a:r>
              <a:rPr lang="en-US" dirty="0"/>
              <a:t>traditional grammar + translation method of language teaching which is </a:t>
            </a:r>
            <a:r>
              <a:rPr lang="en-US" b="1" dirty="0"/>
              <a:t>now obsolete</a:t>
            </a:r>
            <a:r>
              <a:rPr lang="nb-NO" sz="2000" b="1" dirty="0"/>
              <a:t> </a:t>
            </a:r>
            <a:endParaRPr lang="en-US" sz="2000" b="1" dirty="0"/>
          </a:p>
          <a:p>
            <a:r>
              <a:rPr lang="nb-NO" dirty="0" err="1"/>
              <a:t>However</a:t>
            </a:r>
            <a:r>
              <a:rPr lang="nb-NO" dirty="0"/>
              <a:t> </a:t>
            </a:r>
            <a:r>
              <a:rPr lang="nb-NO" b="1" dirty="0" err="1"/>
              <a:t>today</a:t>
            </a:r>
            <a:r>
              <a:rPr lang="nb-NO" dirty="0"/>
              <a:t>:</a:t>
            </a:r>
          </a:p>
          <a:p>
            <a:pPr lvl="1"/>
            <a:r>
              <a:rPr lang="nb-NO" sz="2000" b="1" dirty="0" err="1"/>
              <a:t>Paradigms</a:t>
            </a:r>
            <a:r>
              <a:rPr lang="nb-NO" sz="2000" b="1" dirty="0"/>
              <a:t> </a:t>
            </a:r>
            <a:r>
              <a:rPr lang="nb-NO" sz="2000" b="1" dirty="0" err="1"/>
              <a:t>are</a:t>
            </a:r>
            <a:r>
              <a:rPr lang="nb-NO" sz="2000" b="1" dirty="0"/>
              <a:t> not </a:t>
            </a:r>
            <a:r>
              <a:rPr lang="nb-NO" sz="2000" b="1" dirty="0" err="1"/>
              <a:t>gone</a:t>
            </a:r>
            <a:r>
              <a:rPr lang="nb-NO" sz="2000" b="1" dirty="0"/>
              <a:t> </a:t>
            </a:r>
            <a:r>
              <a:rPr lang="nb-NO" sz="2000" dirty="0"/>
              <a:t>from </a:t>
            </a:r>
            <a:r>
              <a:rPr lang="nb-NO" sz="2000" dirty="0" err="1"/>
              <a:t>our</a:t>
            </a:r>
            <a:r>
              <a:rPr lang="nb-NO" sz="2000" dirty="0"/>
              <a:t> </a:t>
            </a:r>
            <a:r>
              <a:rPr lang="nb-NO" sz="2000" dirty="0" err="1"/>
              <a:t>textbooks</a:t>
            </a:r>
            <a:r>
              <a:rPr lang="nb-NO" sz="2000" dirty="0"/>
              <a:t> and </a:t>
            </a:r>
            <a:r>
              <a:rPr lang="nb-NO" sz="2000" dirty="0" err="1"/>
              <a:t>grammars</a:t>
            </a:r>
            <a:endParaRPr lang="nb-NO" sz="2000" dirty="0"/>
          </a:p>
          <a:p>
            <a:pPr lvl="1"/>
            <a:r>
              <a:rPr lang="nb-NO" sz="2000" b="1" dirty="0"/>
              <a:t>No </a:t>
            </a:r>
            <a:r>
              <a:rPr lang="nb-NO" sz="2000" b="1" dirty="0" err="1"/>
              <a:t>systematic</a:t>
            </a:r>
            <a:r>
              <a:rPr lang="nb-NO" sz="2000" b="1" dirty="0"/>
              <a:t> </a:t>
            </a:r>
            <a:r>
              <a:rPr lang="nb-NO" sz="2000" b="1" dirty="0" err="1"/>
              <a:t>replacement</a:t>
            </a:r>
            <a:r>
              <a:rPr lang="nb-NO" sz="2000" dirty="0"/>
              <a:t> </a:t>
            </a:r>
            <a:r>
              <a:rPr lang="en-US" sz="2000" dirty="0"/>
              <a:t>aims at native-like mastery of morphology </a:t>
            </a:r>
            <a:endParaRPr lang="nb-NO" sz="2000" dirty="0"/>
          </a:p>
          <a:p>
            <a:r>
              <a:rPr lang="en-US" dirty="0"/>
              <a:t>Even a modest </a:t>
            </a:r>
            <a:r>
              <a:rPr lang="en-US" b="1" dirty="0"/>
              <a:t>basic vocabulary </a:t>
            </a:r>
            <a:r>
              <a:rPr lang="en-US" dirty="0"/>
              <a:t>of only a few thousand inflected lexemes has </a:t>
            </a:r>
            <a:r>
              <a:rPr lang="en-US" b="1" dirty="0"/>
              <a:t>over a hundred thousand associated wordforms</a:t>
            </a: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dirty="0" err="1"/>
              <a:t>SMARTool</a:t>
            </a:r>
            <a:r>
              <a:rPr lang="en-US" dirty="0"/>
              <a:t> can </a:t>
            </a:r>
            <a:r>
              <a:rPr lang="en-US" b="1" dirty="0"/>
              <a:t>reduce the task of learning wordforms by over 90%</a:t>
            </a:r>
            <a:r>
              <a:rPr lang="en-US" dirty="0"/>
              <a:t>, while also providing essential lexical and grammatical context 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1027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5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1511033"/>
            <a:ext cx="3242072" cy="2437209"/>
          </a:xfrm>
          <a:prstGeom prst="wedgeRoundRectCallout">
            <a:avLst>
              <a:gd name="adj1" fmla="val 77103"/>
              <a:gd name="adj2" fmla="val -284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Excess data is probably overpopulating the search domain </a:t>
            </a:r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2234794"/>
            <a:ext cx="5044966" cy="33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06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  <p:pic>
        <p:nvPicPr>
          <p:cNvPr id="4" name="Picture 2" descr="mage result for travel l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565" r="2407" b="12012"/>
          <a:stretch/>
        </p:blipFill>
        <p:spPr bwMode="auto">
          <a:xfrm>
            <a:off x="4099033" y="642903"/>
            <a:ext cx="2448911" cy="2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dirty="0">
                <a:latin typeface="+mj-lt"/>
                <a:ea typeface="ＭＳ Ｐゴシック" charset="-128"/>
                <a:cs typeface="Open Sans" charset="0"/>
              </a:rPr>
              <a:t>Computational Learning Experiment: Summary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only on the most typical wordforms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attested for each lexeme: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accuracy increases 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and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severity of errors decreases</a:t>
            </a:r>
          </a:p>
          <a:p>
            <a:r>
              <a:rPr lang="en-US" altLang="en-US" sz="2800">
                <a:ea typeface="ＭＳ Ｐゴシック" charset="-128"/>
                <a:cs typeface="Open Sans Light" charset="0"/>
              </a:rPr>
              <a:t>This finding is </a:t>
            </a:r>
            <a:r>
              <a:rPr lang="en-US" altLang="en-US" sz="2800" b="1">
                <a:ea typeface="ＭＳ Ｐゴシック" charset="-128"/>
                <a:cs typeface="Open Sans Light" charset="0"/>
              </a:rPr>
              <a:t>consistent with a usage-based cognitively plausible model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packed suitc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3641"/>
          <a:stretch/>
        </p:blipFill>
        <p:spPr bwMode="auto">
          <a:xfrm>
            <a:off x="3962402" y="1382787"/>
            <a:ext cx="5528439" cy="3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+mj-lt"/>
              </a:rPr>
              <a:t>How Can We Escape From </a:t>
            </a:r>
            <a:br>
              <a:rPr lang="en-US" sz="3200" b="1" dirty="0"/>
            </a:br>
            <a:r>
              <a:rPr lang="en-US" sz="3200" b="1" dirty="0">
                <a:latin typeface="+mj-lt"/>
              </a:rPr>
              <a:t>Overstuffed Paradigms?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6488" y="1319786"/>
            <a:ext cx="3669995" cy="382371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Textbooks have always focused on certain forms and constructions</a:t>
            </a:r>
          </a:p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Now we can do this in a scientific,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856897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altLang="en-US" sz="4000" b="1" dirty="0">
                <a:latin typeface="+mj-lt"/>
                <a:ea typeface="ＭＳ Ｐゴシック" charset="-128"/>
                <a:cs typeface="Open Sans" charset="0"/>
              </a:rPr>
              <a:t>Introducing the </a:t>
            </a:r>
            <a:r>
              <a:rPr lang="en-US" altLang="en-US" sz="4000" b="1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latin typeface="+mn-lt"/>
                <a:ea typeface="ＭＳ Ｐゴシック" charset="-128"/>
                <a:cs typeface="Open Sans Light" charset="0"/>
              </a:rPr>
              <a:t>Strategic Mastery of Russian Tool</a:t>
            </a:r>
          </a:p>
          <a:p>
            <a:r>
              <a:rPr lang="nb-NO" sz="2400" dirty="0">
                <a:latin typeface="+mn-lt"/>
              </a:rPr>
              <a:t>The </a:t>
            </a:r>
            <a:r>
              <a:rPr lang="nb-NO" sz="2400" dirty="0" err="1">
                <a:latin typeface="+mn-lt"/>
              </a:rPr>
              <a:t>user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can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browse</a:t>
            </a:r>
            <a:r>
              <a:rPr lang="nb-NO" sz="2400" dirty="0">
                <a:latin typeface="+mn-lt"/>
              </a:rPr>
              <a:t> over 3000 Russian </a:t>
            </a:r>
            <a:r>
              <a:rPr lang="nb-NO" sz="2400" dirty="0" err="1">
                <a:latin typeface="+mn-lt"/>
              </a:rPr>
              <a:t>words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according</a:t>
            </a:r>
            <a:r>
              <a:rPr lang="nb-NO" sz="2400" dirty="0">
                <a:latin typeface="+mn-lt"/>
              </a:rPr>
              <a:t> to </a:t>
            </a:r>
            <a:r>
              <a:rPr lang="nb-NO" sz="2400" dirty="0" err="1">
                <a:latin typeface="+mn-lt"/>
              </a:rPr>
              <a:t>proficiency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level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topic</a:t>
            </a:r>
            <a:r>
              <a:rPr lang="nb-NO" sz="2400" dirty="0">
                <a:latin typeface="+mn-lt"/>
              </a:rPr>
              <a:t>,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categories</a:t>
            </a:r>
            <a:r>
              <a:rPr lang="nb-NO" sz="2400" dirty="0">
                <a:latin typeface="+mn-lt"/>
              </a:rPr>
              <a:t>.</a:t>
            </a:r>
          </a:p>
          <a:p>
            <a:r>
              <a:rPr lang="nb-NO" sz="2400" dirty="0">
                <a:latin typeface="+mn-lt"/>
              </a:rPr>
              <a:t>For </a:t>
            </a:r>
            <a:r>
              <a:rPr lang="nb-NO" sz="2400" dirty="0" err="1">
                <a:latin typeface="+mn-lt"/>
              </a:rPr>
              <a:t>each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word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SMARTool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provides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three</a:t>
            </a:r>
            <a:r>
              <a:rPr lang="nb-NO" sz="2400" dirty="0">
                <a:latin typeface="+mn-lt"/>
              </a:rPr>
              <a:t> most </a:t>
            </a:r>
            <a:r>
              <a:rPr lang="nb-NO" sz="2400" dirty="0" err="1">
                <a:latin typeface="+mn-lt"/>
              </a:rPr>
              <a:t>common</a:t>
            </a:r>
            <a:r>
              <a:rPr lang="nb-NO" sz="2400" dirty="0">
                <a:latin typeface="+mn-lt"/>
              </a:rPr>
              <a:t> forms, </a:t>
            </a:r>
            <a:r>
              <a:rPr lang="nb-NO" sz="2400" dirty="0" err="1">
                <a:latin typeface="+mn-lt"/>
              </a:rPr>
              <a:t>plus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example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sentences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that</a:t>
            </a:r>
            <a:r>
              <a:rPr lang="nb-NO" sz="2400" dirty="0">
                <a:latin typeface="+mn-lt"/>
              </a:rPr>
              <a:t> show </a:t>
            </a:r>
            <a:r>
              <a:rPr lang="nb-NO" sz="2400" dirty="0" err="1">
                <a:latin typeface="+mn-lt"/>
              </a:rPr>
              <a:t>typical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collocations</a:t>
            </a:r>
            <a:r>
              <a:rPr lang="nb-NO" sz="2400" dirty="0">
                <a:latin typeface="+mn-lt"/>
              </a:rPr>
              <a:t>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constructions</a:t>
            </a:r>
            <a:r>
              <a:rPr lang="nb-NO" sz="2400" dirty="0">
                <a:latin typeface="+mn-lt"/>
              </a:rPr>
              <a:t>.</a:t>
            </a:r>
          </a:p>
          <a:p>
            <a:r>
              <a:rPr lang="nb-NO" sz="2400" dirty="0"/>
              <a:t>The </a:t>
            </a:r>
            <a:r>
              <a:rPr lang="nb-NO" sz="2400" dirty="0" err="1"/>
              <a:t>SMARTool</a:t>
            </a:r>
            <a:r>
              <a:rPr lang="nb-NO" sz="2400" dirty="0"/>
              <a:t> </a:t>
            </a:r>
            <a:r>
              <a:rPr lang="nb-NO" sz="2400" dirty="0" err="1"/>
              <a:t>provides</a:t>
            </a:r>
            <a:r>
              <a:rPr lang="nb-NO" sz="2400" dirty="0"/>
              <a:t> </a:t>
            </a:r>
            <a:r>
              <a:rPr lang="nb-NO" sz="2400" dirty="0" err="1"/>
              <a:t>audio</a:t>
            </a:r>
            <a:r>
              <a:rPr lang="nb-NO" sz="2400" dirty="0"/>
              <a:t> and </a:t>
            </a:r>
            <a:r>
              <a:rPr lang="nb-NO" sz="2400" dirty="0" err="1"/>
              <a:t>translations</a:t>
            </a:r>
            <a:endParaRPr lang="nb-NO" sz="2400" dirty="0">
              <a:latin typeface="+mn-lt"/>
            </a:endParaRPr>
          </a:p>
          <a:p>
            <a:pPr marL="0" indent="0">
              <a:buNone/>
            </a:pPr>
            <a:endParaRPr lang="en-US" sz="22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703C-7B86-AA40-AA3A-FF5B070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Members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SMARTool</a:t>
            </a:r>
            <a:r>
              <a:rPr lang="nb-NO" b="1" dirty="0"/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69FF-0E7C-9544-A0A1-D60CB345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r="20155" b="22999"/>
          <a:stretch/>
        </p:blipFill>
        <p:spPr>
          <a:xfrm>
            <a:off x="670300" y="1130331"/>
            <a:ext cx="1291079" cy="1536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7E168-458A-524D-9BDC-6AB346A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t="-1" r="13712" b="833"/>
          <a:stretch/>
        </p:blipFill>
        <p:spPr>
          <a:xfrm>
            <a:off x="2181221" y="1137851"/>
            <a:ext cx="1602463" cy="153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9BC9-34F4-B542-B76D-93C3FAC8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39"/>
          <a:stretch/>
        </p:blipFill>
        <p:spPr>
          <a:xfrm>
            <a:off x="3913382" y="1137850"/>
            <a:ext cx="1551684" cy="15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A76B-0BB2-4B47-A3C6-439DA7F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16" y="1130331"/>
            <a:ext cx="1235238" cy="154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A3367-D406-DF44-82A3-09F85AAA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7" r="4326" b="8684"/>
          <a:stretch/>
        </p:blipFill>
        <p:spPr>
          <a:xfrm>
            <a:off x="7108445" y="1130331"/>
            <a:ext cx="1455643" cy="1543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5AB8-3C2C-7345-B9D3-D8BB9292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05" r="11281"/>
          <a:stretch/>
        </p:blipFill>
        <p:spPr>
          <a:xfrm>
            <a:off x="670300" y="3072324"/>
            <a:ext cx="1324843" cy="163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A46F2-ECF1-5644-888D-6096B3652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98" t="1471" r="10642" b="3300"/>
          <a:stretch/>
        </p:blipFill>
        <p:spPr>
          <a:xfrm>
            <a:off x="2277848" y="3072324"/>
            <a:ext cx="1409208" cy="1637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61DC6-2D36-8A4A-A260-4E6CBBA42D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6" t="3872" r="11401" b="3445"/>
          <a:stretch/>
        </p:blipFill>
        <p:spPr>
          <a:xfrm>
            <a:off x="3937770" y="3072323"/>
            <a:ext cx="1527296" cy="1637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8B177-F012-7244-A04E-7597D7A43155}"/>
              </a:ext>
            </a:extLst>
          </p:cNvPr>
          <p:cNvSpPr txBox="1"/>
          <p:nvPr/>
        </p:nvSpPr>
        <p:spPr>
          <a:xfrm>
            <a:off x="670300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Radovan Bast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0A71-CBDD-2E43-AB22-94D313EDC6A0}"/>
              </a:ext>
            </a:extLst>
          </p:cNvPr>
          <p:cNvSpPr txBox="1"/>
          <p:nvPr/>
        </p:nvSpPr>
        <p:spPr>
          <a:xfrm>
            <a:off x="2316879" y="2666498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Tore Nesset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33EE4-E6B7-4243-AB48-6B1050E5026E}"/>
              </a:ext>
            </a:extLst>
          </p:cNvPr>
          <p:cNvSpPr txBox="1"/>
          <p:nvPr/>
        </p:nvSpPr>
        <p:spPr>
          <a:xfrm>
            <a:off x="3945352" y="2666497"/>
            <a:ext cx="148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Svetlana </a:t>
            </a:r>
            <a:r>
              <a:rPr lang="nb-NO" sz="1400" dirty="0" err="1"/>
              <a:t>Sokolova</a:t>
            </a:r>
            <a:endParaRPr lang="nb-NO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DB75-1C38-2345-B56D-31CF7BF0457D}"/>
              </a:ext>
            </a:extLst>
          </p:cNvPr>
          <p:cNvSpPr txBox="1"/>
          <p:nvPr/>
        </p:nvSpPr>
        <p:spPr>
          <a:xfrm>
            <a:off x="5559961" y="2674017"/>
            <a:ext cx="144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Mikhail </a:t>
            </a:r>
            <a:r>
              <a:rPr lang="nb-NO" sz="1400" dirty="0" err="1"/>
              <a:t>Kopotev</a:t>
            </a:r>
            <a:endParaRPr lang="nb-NO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F4914-A1FC-8B48-943E-45ACA20AE991}"/>
              </a:ext>
            </a:extLst>
          </p:cNvPr>
          <p:cNvSpPr txBox="1"/>
          <p:nvPr/>
        </p:nvSpPr>
        <p:spPr>
          <a:xfrm>
            <a:off x="7101862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Francis </a:t>
            </a:r>
            <a:r>
              <a:rPr lang="nb-NO" sz="1400" dirty="0" err="1"/>
              <a:t>Tyers</a:t>
            </a:r>
            <a:endParaRPr lang="nb-NO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53728-9BD4-7E43-A15D-E756BEFF8D80}"/>
              </a:ext>
            </a:extLst>
          </p:cNvPr>
          <p:cNvSpPr txBox="1"/>
          <p:nvPr/>
        </p:nvSpPr>
        <p:spPr>
          <a:xfrm>
            <a:off x="505821" y="4702509"/>
            <a:ext cx="160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Ekaterina </a:t>
            </a:r>
            <a:r>
              <a:rPr lang="nb-NO" sz="1400" dirty="0" err="1"/>
              <a:t>Rakhilina</a:t>
            </a:r>
            <a:endParaRPr lang="nb-NO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FB95B-B6D7-DE40-A052-C6DE505C6567}"/>
              </a:ext>
            </a:extLst>
          </p:cNvPr>
          <p:cNvSpPr txBox="1"/>
          <p:nvPr/>
        </p:nvSpPr>
        <p:spPr>
          <a:xfrm>
            <a:off x="2181221" y="4709682"/>
            <a:ext cx="160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Olga </a:t>
            </a:r>
            <a:r>
              <a:rPr lang="nb-NO" sz="1400" dirty="0" err="1"/>
              <a:t>Lyashevskaya</a:t>
            </a:r>
            <a:endParaRPr lang="nb-NO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5AFAA-3888-1B48-9BDD-527BABC3F466}"/>
              </a:ext>
            </a:extLst>
          </p:cNvPr>
          <p:cNvSpPr txBox="1"/>
          <p:nvPr/>
        </p:nvSpPr>
        <p:spPr>
          <a:xfrm>
            <a:off x="3885888" y="4713442"/>
            <a:ext cx="160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Valentina </a:t>
            </a:r>
            <a:r>
              <a:rPr lang="nb-NO" sz="1400" dirty="0" err="1"/>
              <a:t>Zhukova</a:t>
            </a:r>
            <a:endParaRPr lang="nb-NO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89F08-D408-8942-B90B-F57F1945489E}"/>
              </a:ext>
            </a:extLst>
          </p:cNvPr>
          <p:cNvSpPr txBox="1"/>
          <p:nvPr/>
        </p:nvSpPr>
        <p:spPr>
          <a:xfrm>
            <a:off x="5574972" y="4709682"/>
            <a:ext cx="150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James McDonald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E3B8-C06E-D54C-A69D-C2B70FBECB22}"/>
              </a:ext>
            </a:extLst>
          </p:cNvPr>
          <p:cNvSpPr txBox="1"/>
          <p:nvPr/>
        </p:nvSpPr>
        <p:spPr>
          <a:xfrm>
            <a:off x="7101862" y="4702507"/>
            <a:ext cx="1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 err="1"/>
              <a:t>Evgeniia</a:t>
            </a:r>
            <a:r>
              <a:rPr lang="nb-NO" sz="1400" dirty="0"/>
              <a:t> </a:t>
            </a:r>
            <a:r>
              <a:rPr lang="nb-NO" sz="1400" dirty="0" err="1"/>
              <a:t>Sudarikova</a:t>
            </a:r>
            <a:endParaRPr lang="nb-N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1F46B-DE72-E443-A101-AD4B9F7BB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105" t="42028" r="35943" b="14959"/>
          <a:stretch/>
        </p:blipFill>
        <p:spPr>
          <a:xfrm rot="10800000">
            <a:off x="7188451" y="3072323"/>
            <a:ext cx="1412499" cy="163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EAD6D-CB8D-174C-BED9-025618492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386" t="24652" r="8989" b="5621"/>
          <a:stretch/>
        </p:blipFill>
        <p:spPr>
          <a:xfrm>
            <a:off x="5655320" y="3072322"/>
            <a:ext cx="1365310" cy="1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0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DAF-63B6-9B42-9B15-CA7AFEC3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/>
              <a:t>Vocabulary Selection from 5 Textbooks and </a:t>
            </a:r>
            <a:r>
              <a:rPr lang="ru-RU" sz="2800" b="1" dirty="0"/>
              <a:t>Лексический минимум</a:t>
            </a:r>
            <a:r>
              <a:rPr lang="nb-NO" sz="2800" b="1" dirty="0"/>
              <a:t>; </a:t>
            </a:r>
            <a:r>
              <a:rPr lang="nb-NO" sz="2800" b="1" dirty="0" err="1"/>
              <a:t>Balanced</a:t>
            </a:r>
            <a:r>
              <a:rPr lang="nb-NO" sz="2800" b="1" dirty="0"/>
              <a:t> for </a:t>
            </a:r>
            <a:r>
              <a:rPr lang="nb-NO" sz="2800" b="1" dirty="0" err="1"/>
              <a:t>Nouns</a:t>
            </a:r>
            <a:r>
              <a:rPr lang="nb-NO" sz="2800" b="1" dirty="0"/>
              <a:t>, Verbs, </a:t>
            </a:r>
            <a:r>
              <a:rPr lang="nb-NO" sz="2800" b="1" dirty="0" err="1"/>
              <a:t>Adjs</a:t>
            </a:r>
            <a:r>
              <a:rPr lang="nb-NO" sz="2800" b="1" dirty="0"/>
              <a:t> (RNC ratio)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F12BFA-B54F-654C-BBE3-D370E8049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04166"/>
              </p:ext>
            </p:extLst>
          </p:nvPr>
        </p:nvGraphicFramePr>
        <p:xfrm>
          <a:off x="628650" y="1278577"/>
          <a:ext cx="78867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718515284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2102064521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2967504266"/>
                    </a:ext>
                  </a:extLst>
                </a:gridCol>
                <a:gridCol w="1324841">
                  <a:extLst>
                    <a:ext uri="{9D8B030D-6E8A-4147-A177-3AD203B41FA5}">
                      <a16:colId xmlns:a16="http://schemas.microsoft.com/office/drawing/2014/main" val="10409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CEFR Level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ACTFL Equivalent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Russian Equivalent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SMARTool number of lexemes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30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A1 “Beginner”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Novice Low-Mid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ТЭУ </a:t>
                      </a:r>
                      <a:r>
                        <a:rPr lang="en-US" sz="2000" dirty="0" err="1">
                          <a:effectLst/>
                        </a:rPr>
                        <a:t>Элементарный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48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A2 “Elementary”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Novice High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ТБУ </a:t>
                      </a:r>
                      <a:r>
                        <a:rPr lang="en-US" sz="2000" dirty="0" err="1">
                          <a:effectLst/>
                        </a:rPr>
                        <a:t>Базовый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06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B1 “Intermediate”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Low-Mid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ТРКИ-1 I </a:t>
                      </a:r>
                      <a:r>
                        <a:rPr lang="en-US" sz="2000" dirty="0" err="1">
                          <a:effectLst/>
                        </a:rPr>
                        <a:t>Cертификационный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B2 “Upper 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High-Advanced Low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ТРКИ-2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1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4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4540-7B37-634A-A8B0-F75FDD3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 err="1"/>
              <a:t>Overview</a:t>
            </a:r>
            <a:endParaRPr lang="nb-NO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4A2-2D05-8E49-B61E-1C87E8B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70906" cy="3263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dirty="0" err="1"/>
              <a:t>Distributional</a:t>
            </a:r>
            <a:r>
              <a:rPr lang="nb-NO" sz="2800" dirty="0"/>
              <a:t> </a:t>
            </a:r>
            <a:r>
              <a:rPr lang="nb-NO" sz="2800" dirty="0" err="1"/>
              <a:t>Facts</a:t>
            </a:r>
            <a:r>
              <a:rPr lang="nb-NO" sz="2800" dirty="0"/>
              <a:t> </a:t>
            </a:r>
            <a:r>
              <a:rPr lang="nb-NO" sz="2800" dirty="0" err="1"/>
              <a:t>about</a:t>
            </a:r>
            <a:r>
              <a:rPr lang="nb-NO" sz="2800" dirty="0"/>
              <a:t> Russian </a:t>
            </a:r>
            <a:r>
              <a:rPr lang="nb-NO" sz="2800" dirty="0" err="1"/>
              <a:t>Paradigms</a:t>
            </a:r>
            <a:endParaRPr lang="nb-NO" sz="2800" dirty="0"/>
          </a:p>
          <a:p>
            <a:pPr marL="342900" lvl="1" indent="0">
              <a:buNone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Computational Experiment on Learning of Paradigms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Introducing the </a:t>
            </a:r>
            <a:r>
              <a:rPr lang="en-US" sz="2800" dirty="0" err="1"/>
              <a:t>SMARTool</a:t>
            </a:r>
            <a:endParaRPr lang="nb-NO" sz="2800" dirty="0"/>
          </a:p>
          <a:p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808651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AB0D-1A77-5649-BA14-19C25E7B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Identification of High Frequency Wordforms</a:t>
            </a:r>
            <a:r>
              <a:rPr lang="nb-NO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A254-1B38-1045-9B6F-68D107B1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46448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SynTagRus</a:t>
            </a:r>
            <a:r>
              <a:rPr lang="nb-NO" dirty="0"/>
              <a:t>: </a:t>
            </a:r>
            <a:r>
              <a:rPr lang="en-US" dirty="0"/>
              <a:t>the only substantial corpus of Russian that has 100% manually corrected disambiguation</a:t>
            </a:r>
            <a:r>
              <a:rPr lang="nb-NO" dirty="0"/>
              <a:t>, a </a:t>
            </a:r>
            <a:r>
              <a:rPr lang="nb-NO" b="1" dirty="0"/>
              <a:t>“gold standard” </a:t>
            </a:r>
            <a:r>
              <a:rPr lang="nb-NO" b="1" dirty="0" err="1"/>
              <a:t>corpus</a:t>
            </a:r>
            <a:endParaRPr lang="nb-NO" b="1" dirty="0"/>
          </a:p>
          <a:p>
            <a:r>
              <a:rPr lang="en-US" dirty="0" err="1"/>
              <a:t>SynTagRus</a:t>
            </a:r>
            <a:r>
              <a:rPr lang="en-US" dirty="0"/>
              <a:t> used to determine </a:t>
            </a:r>
            <a:r>
              <a:rPr lang="en-US" b="1" dirty="0"/>
              <a:t>frequency distributions of wordforms</a:t>
            </a:r>
            <a:r>
              <a:rPr lang="en-US" dirty="0"/>
              <a:t>, also known as </a:t>
            </a:r>
            <a:r>
              <a:rPr lang="en-US" b="1" dirty="0"/>
              <a:t>“grammatical profiles”</a:t>
            </a:r>
            <a:r>
              <a:rPr lang="nb-NO" b="1" dirty="0"/>
              <a:t> </a:t>
            </a:r>
          </a:p>
          <a:p>
            <a:r>
              <a:rPr lang="en-US" dirty="0"/>
              <a:t>For each lexeme, we select the </a:t>
            </a:r>
            <a:r>
              <a:rPr lang="en-US" b="1" dirty="0"/>
              <a:t>three most common wordforms </a:t>
            </a:r>
            <a:endParaRPr lang="ru-RU" b="1" dirty="0"/>
          </a:p>
          <a:p>
            <a:pPr lvl="1"/>
            <a:r>
              <a:rPr lang="en-US" dirty="0"/>
              <a:t>For example, for </a:t>
            </a:r>
            <a:r>
              <a:rPr lang="en-US" i="1" dirty="0" err="1"/>
              <a:t>бизнесмен</a:t>
            </a:r>
            <a:r>
              <a:rPr lang="en-US" dirty="0"/>
              <a:t> ‘businessman’: </a:t>
            </a:r>
            <a:r>
              <a:rPr lang="en-US" dirty="0" err="1"/>
              <a:t>GenPl</a:t>
            </a:r>
            <a:r>
              <a:rPr lang="en-US" dirty="0"/>
              <a:t> </a:t>
            </a:r>
            <a:r>
              <a:rPr lang="en-US" i="1" dirty="0" err="1"/>
              <a:t>бизнесменов</a:t>
            </a:r>
            <a:r>
              <a:rPr lang="en-US" dirty="0"/>
              <a:t>, </a:t>
            </a:r>
            <a:r>
              <a:rPr lang="en-US" dirty="0" err="1"/>
              <a:t>NomPl</a:t>
            </a:r>
            <a:r>
              <a:rPr lang="en-US" dirty="0"/>
              <a:t> </a:t>
            </a:r>
            <a:r>
              <a:rPr lang="en-US" i="1" dirty="0" err="1"/>
              <a:t>бизнесмены</a:t>
            </a:r>
            <a:r>
              <a:rPr lang="en-US" dirty="0"/>
              <a:t>, </a:t>
            </a:r>
            <a:r>
              <a:rPr lang="en-US" dirty="0" err="1"/>
              <a:t>NomSg</a:t>
            </a:r>
            <a:r>
              <a:rPr lang="en-US" dirty="0"/>
              <a:t> </a:t>
            </a:r>
            <a:r>
              <a:rPr lang="en-US" i="1" dirty="0" err="1"/>
              <a:t>бизнесмен</a:t>
            </a:r>
            <a:r>
              <a:rPr lang="nb-NO" dirty="0"/>
              <a:t> </a:t>
            </a:r>
            <a:r>
              <a:rPr lang="en-US" dirty="0"/>
              <a:t>	</a:t>
            </a:r>
          </a:p>
          <a:p>
            <a:r>
              <a:rPr lang="en-US" dirty="0"/>
              <a:t>If over 90% of attestations are only two forms or only one form, then only those forms are selected</a:t>
            </a:r>
          </a:p>
          <a:p>
            <a:pPr lvl="1"/>
            <a:r>
              <a:rPr lang="en-US" dirty="0"/>
              <a:t>For example, for </a:t>
            </a:r>
            <a:r>
              <a:rPr lang="en-US" i="1" dirty="0" err="1"/>
              <a:t>сентябрь</a:t>
            </a:r>
            <a:r>
              <a:rPr lang="en-US" dirty="0"/>
              <a:t> ‘September’: </a:t>
            </a:r>
            <a:r>
              <a:rPr lang="en-US" dirty="0" err="1"/>
              <a:t>GenSg</a:t>
            </a:r>
            <a:r>
              <a:rPr lang="en-US" dirty="0"/>
              <a:t> </a:t>
            </a:r>
            <a:r>
              <a:rPr lang="en-US" i="1" dirty="0" err="1"/>
              <a:t>сентября</a:t>
            </a:r>
            <a:r>
              <a:rPr lang="en-US" i="1" dirty="0"/>
              <a:t>,</a:t>
            </a:r>
            <a:r>
              <a:rPr lang="en-US" dirty="0"/>
              <a:t> </a:t>
            </a:r>
            <a:r>
              <a:rPr lang="en-US" dirty="0" err="1"/>
              <a:t>LocSg</a:t>
            </a:r>
            <a:r>
              <a:rPr lang="en-US" dirty="0"/>
              <a:t> </a:t>
            </a:r>
            <a:r>
              <a:rPr lang="en-US" i="1" dirty="0" err="1"/>
              <a:t>сентябре</a:t>
            </a:r>
            <a:endParaRPr lang="en-US" i="1" dirty="0"/>
          </a:p>
          <a:p>
            <a:pPr lvl="1"/>
            <a:r>
              <a:rPr lang="nb-NO" dirty="0"/>
              <a:t>For </a:t>
            </a:r>
            <a:r>
              <a:rPr lang="nb-NO" dirty="0" err="1"/>
              <a:t>example</a:t>
            </a:r>
            <a:r>
              <a:rPr lang="nb-NO" dirty="0"/>
              <a:t>, for </a:t>
            </a:r>
            <a:r>
              <a:rPr lang="en-US" i="1" dirty="0" err="1"/>
              <a:t>балерина</a:t>
            </a:r>
            <a:r>
              <a:rPr lang="en-US" dirty="0"/>
              <a:t> ‘ballerina’: </a:t>
            </a:r>
            <a:r>
              <a:rPr lang="en-US" dirty="0" err="1"/>
              <a:t>InsSg</a:t>
            </a:r>
            <a:r>
              <a:rPr lang="en-US" dirty="0"/>
              <a:t> </a:t>
            </a:r>
            <a:r>
              <a:rPr lang="en-US" i="1" dirty="0" err="1"/>
              <a:t>балериной</a:t>
            </a:r>
            <a:r>
              <a:rPr lang="nb-NO" dirty="0"/>
              <a:t> 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2048042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Identification of Typical Contexts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17627" cy="3263504"/>
          </a:xfrm>
        </p:spPr>
        <p:txBody>
          <a:bodyPr/>
          <a:lstStyle/>
          <a:p>
            <a:r>
              <a:rPr lang="en-US" dirty="0"/>
              <a:t>For each wordform we determine what </a:t>
            </a:r>
            <a:r>
              <a:rPr lang="en-US" b="1" dirty="0"/>
              <a:t>grammatical constructions</a:t>
            </a:r>
            <a:r>
              <a:rPr lang="en-US" dirty="0"/>
              <a:t> and </a:t>
            </a:r>
            <a:r>
              <a:rPr lang="en-US" b="1" dirty="0"/>
              <a:t>lexical collocations </a:t>
            </a:r>
            <a:r>
              <a:rPr lang="en-US" dirty="0"/>
              <a:t>are </a:t>
            </a:r>
            <a:r>
              <a:rPr lang="en-US" b="1" dirty="0"/>
              <a:t>most typical</a:t>
            </a:r>
          </a:p>
          <a:p>
            <a:r>
              <a:rPr lang="nb-NO" dirty="0"/>
              <a:t>This is done by </a:t>
            </a:r>
            <a:r>
              <a:rPr lang="nb-NO" dirty="0" err="1"/>
              <a:t>querying</a:t>
            </a:r>
            <a:r>
              <a:rPr lang="nb-NO" dirty="0"/>
              <a:t>:</a:t>
            </a:r>
          </a:p>
          <a:p>
            <a:pPr lvl="1"/>
            <a:r>
              <a:rPr lang="en-US" dirty="0"/>
              <a:t>the Russian National Corpus (</a:t>
            </a:r>
            <a:r>
              <a:rPr lang="nb-NO" dirty="0">
                <a:hlinkClick r:id="rId2"/>
              </a:rPr>
              <a:t>http://ruscorpora.ru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Collocations Colligations Corpora (</a:t>
            </a:r>
            <a:r>
              <a:rPr lang="en-US" u="sng" dirty="0">
                <a:hlinkClick r:id="rId3"/>
              </a:rPr>
              <a:t>http://cococo.cosyco.ru/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Russian </a:t>
            </a:r>
            <a:r>
              <a:rPr lang="en-US" dirty="0" err="1"/>
              <a:t>Constructicon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https://spraakbanken.gu.se/karp/#?mode=konstruktikon-rus</a:t>
            </a:r>
            <a:r>
              <a:rPr lang="en-US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0488-C4F9-ED4A-8AF2-7493680D8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77" y="2199727"/>
            <a:ext cx="2411599" cy="568021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FB577-FB64-DA4E-A85F-6A6D5242E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277" y="2923131"/>
            <a:ext cx="2415642" cy="62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CCA-D6CB-2146-BD30-61A190FB3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77" y="3699459"/>
            <a:ext cx="2411599" cy="5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Corpus-inspired Example Sentences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Illustrate typical </a:t>
            </a:r>
            <a:r>
              <a:rPr lang="en-US" b="1" dirty="0"/>
              <a:t>grammatical constructions</a:t>
            </a:r>
            <a:r>
              <a:rPr lang="en-US" dirty="0"/>
              <a:t> and </a:t>
            </a:r>
            <a:r>
              <a:rPr lang="en-US" b="1" dirty="0"/>
              <a:t>lexical collocations</a:t>
            </a:r>
          </a:p>
          <a:p>
            <a:r>
              <a:rPr lang="en-US" dirty="0"/>
              <a:t>Examples are adjusted to proficiency levels</a:t>
            </a:r>
          </a:p>
          <a:p>
            <a:r>
              <a:rPr lang="en-US" dirty="0"/>
              <a:t>Translations and audio available</a:t>
            </a:r>
          </a:p>
          <a:p>
            <a:endParaRPr lang="en-US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Новый</a:t>
            </a:r>
            <a:r>
              <a:rPr lang="en-US" i="1" dirty="0"/>
              <a:t> </a:t>
            </a:r>
            <a:r>
              <a:rPr lang="en-US" i="1" dirty="0" err="1"/>
              <a:t>закон</a:t>
            </a:r>
            <a:r>
              <a:rPr lang="en-US" i="1" dirty="0"/>
              <a:t> </a:t>
            </a:r>
            <a:r>
              <a:rPr lang="en-US" i="1" dirty="0" err="1"/>
              <a:t>защищает</a:t>
            </a:r>
            <a:r>
              <a:rPr lang="en-US" i="1" dirty="0"/>
              <a:t> </a:t>
            </a:r>
            <a:r>
              <a:rPr lang="en-US" i="1" dirty="0" err="1"/>
              <a:t>интересы</a:t>
            </a:r>
            <a:r>
              <a:rPr lang="en-US" i="1" dirty="0"/>
              <a:t> </a:t>
            </a:r>
            <a:r>
              <a:rPr lang="en-US" b="1" i="1" dirty="0" err="1"/>
              <a:t>бизнесменов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b="1" i="1" dirty="0" err="1"/>
              <a:t>Бизнесмен</a:t>
            </a:r>
            <a:r>
              <a:rPr lang="en-US" i="1" dirty="0"/>
              <a:t> </a:t>
            </a:r>
            <a:r>
              <a:rPr lang="en-US" i="1" dirty="0" err="1"/>
              <a:t>должен</a:t>
            </a:r>
            <a:r>
              <a:rPr lang="en-US" i="1" dirty="0"/>
              <a:t> </a:t>
            </a:r>
            <a:r>
              <a:rPr lang="en-US" i="1" dirty="0" err="1"/>
              <a:t>быть</a:t>
            </a:r>
            <a:r>
              <a:rPr lang="en-US" i="1" dirty="0"/>
              <a:t> </a:t>
            </a:r>
            <a:r>
              <a:rPr lang="en-US" i="1" dirty="0" err="1"/>
              <a:t>честным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Российские</a:t>
            </a:r>
            <a:r>
              <a:rPr lang="en-US" i="1" dirty="0"/>
              <a:t> </a:t>
            </a:r>
            <a:r>
              <a:rPr lang="en-US" b="1" i="1" dirty="0" err="1"/>
              <a:t>бизнесмены</a:t>
            </a:r>
            <a:r>
              <a:rPr lang="en-US" i="1" dirty="0"/>
              <a:t> </a:t>
            </a:r>
            <a:r>
              <a:rPr lang="en-US" i="1" dirty="0" err="1"/>
              <a:t>протестуют</a:t>
            </a:r>
            <a:r>
              <a:rPr lang="en-US" i="1" dirty="0"/>
              <a:t> </a:t>
            </a:r>
            <a:r>
              <a:rPr lang="en-US" i="1" dirty="0" err="1"/>
              <a:t>против</a:t>
            </a:r>
            <a:r>
              <a:rPr lang="en-US" i="1" dirty="0"/>
              <a:t> </a:t>
            </a:r>
            <a:r>
              <a:rPr lang="en-US" i="1" dirty="0" err="1"/>
              <a:t>повышения</a:t>
            </a:r>
            <a:r>
              <a:rPr lang="en-US" i="1" dirty="0"/>
              <a:t> </a:t>
            </a:r>
            <a:r>
              <a:rPr lang="en-US" i="1" dirty="0" err="1"/>
              <a:t>налогов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Первого</a:t>
            </a:r>
            <a:r>
              <a:rPr lang="en-US" i="1" dirty="0"/>
              <a:t> </a:t>
            </a:r>
            <a:r>
              <a:rPr lang="en-US" b="1" i="1" dirty="0" err="1"/>
              <a:t>сентября</a:t>
            </a:r>
            <a:r>
              <a:rPr lang="en-US" i="1" dirty="0"/>
              <a:t> </a:t>
            </a:r>
            <a:r>
              <a:rPr lang="en-US" i="1" dirty="0" err="1"/>
              <a:t>начинается</a:t>
            </a:r>
            <a:r>
              <a:rPr lang="en-US" i="1" dirty="0"/>
              <a:t> </a:t>
            </a:r>
            <a:r>
              <a:rPr lang="en-US" i="1" dirty="0" err="1"/>
              <a:t>учебный</a:t>
            </a:r>
            <a:r>
              <a:rPr lang="en-US" i="1" dirty="0"/>
              <a:t> </a:t>
            </a:r>
            <a:r>
              <a:rPr lang="en-US" i="1" dirty="0" err="1"/>
              <a:t>год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В</a:t>
            </a:r>
            <a:r>
              <a:rPr lang="en-US" i="1" dirty="0"/>
              <a:t> </a:t>
            </a:r>
            <a:r>
              <a:rPr lang="en-US" b="1" i="1" dirty="0" err="1"/>
              <a:t>сентябре</a:t>
            </a:r>
            <a:r>
              <a:rPr lang="en-US" i="1" dirty="0"/>
              <a:t> </a:t>
            </a:r>
            <a:r>
              <a:rPr lang="en-US" i="1" dirty="0" err="1"/>
              <a:t>начинают</a:t>
            </a:r>
            <a:r>
              <a:rPr lang="en-US" i="1" dirty="0"/>
              <a:t> </a:t>
            </a:r>
            <a:r>
              <a:rPr lang="en-US" i="1" dirty="0" err="1"/>
              <a:t>опадать</a:t>
            </a:r>
            <a:r>
              <a:rPr lang="en-US" i="1" dirty="0"/>
              <a:t> </a:t>
            </a:r>
            <a:r>
              <a:rPr lang="en-US" i="1" dirty="0" err="1"/>
              <a:t>листья</a:t>
            </a:r>
            <a:r>
              <a:rPr lang="en-US" i="1" dirty="0"/>
              <a:t>.</a:t>
            </a:r>
            <a:endParaRPr lang="nb-NO" dirty="0"/>
          </a:p>
          <a:p>
            <a:pPr lvl="1">
              <a:lnSpc>
                <a:spcPct val="130000"/>
              </a:lnSpc>
            </a:pPr>
            <a:r>
              <a:rPr lang="en-US" i="1" dirty="0" err="1"/>
              <a:t>Анна</a:t>
            </a:r>
            <a:r>
              <a:rPr lang="en-US" i="1" dirty="0"/>
              <a:t> </a:t>
            </a:r>
            <a:r>
              <a:rPr lang="en-US" i="1" dirty="0" err="1"/>
              <a:t>Павлова</a:t>
            </a:r>
            <a:r>
              <a:rPr lang="en-US" i="1" dirty="0"/>
              <a:t> </a:t>
            </a:r>
            <a:r>
              <a:rPr lang="en-US" i="1" dirty="0" err="1"/>
              <a:t>с</a:t>
            </a:r>
            <a:r>
              <a:rPr lang="en-US" i="1" dirty="0"/>
              <a:t> </a:t>
            </a:r>
            <a:r>
              <a:rPr lang="en-US" i="1" dirty="0" err="1"/>
              <a:t>детства</a:t>
            </a:r>
            <a:r>
              <a:rPr lang="en-US" i="1" dirty="0"/>
              <a:t> </a:t>
            </a:r>
            <a:r>
              <a:rPr lang="en-US" i="1" dirty="0" err="1"/>
              <a:t>мечтала</a:t>
            </a:r>
            <a:r>
              <a:rPr lang="en-US" i="1" dirty="0"/>
              <a:t> </a:t>
            </a:r>
            <a:r>
              <a:rPr lang="en-US" i="1" dirty="0" err="1"/>
              <a:t>стать</a:t>
            </a:r>
            <a:r>
              <a:rPr lang="en-US" i="1" dirty="0"/>
              <a:t> </a:t>
            </a:r>
            <a:r>
              <a:rPr lang="en-US" b="1" i="1" dirty="0" err="1"/>
              <a:t>балериной</a:t>
            </a:r>
            <a:r>
              <a:rPr lang="en-US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8394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3359-7EE2-C849-ADA4-15593499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3E41-FD53-2143-9FBE-A359EF2A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1" dirty="0"/>
              <a:t>Select a </a:t>
            </a:r>
            <a:r>
              <a:rPr lang="nb-NO" sz="2400" b="1" dirty="0" err="1"/>
              <a:t>level</a:t>
            </a:r>
            <a:r>
              <a:rPr lang="nb-NO" sz="2400" b="1" dirty="0"/>
              <a:t>: </a:t>
            </a:r>
            <a:r>
              <a:rPr lang="nb-NO" sz="2400" dirty="0"/>
              <a:t>A1, A2, B1, B2, all </a:t>
            </a:r>
            <a:r>
              <a:rPr lang="nb-NO" sz="2400" dirty="0" err="1"/>
              <a:t>levels</a:t>
            </a:r>
            <a:endParaRPr lang="nb-NO" sz="2400" dirty="0"/>
          </a:p>
          <a:p>
            <a:pPr lvl="1"/>
            <a:r>
              <a:rPr lang="en-US" sz="2400" b="1" dirty="0"/>
              <a:t>Search by topic:</a:t>
            </a:r>
            <a:r>
              <a:rPr lang="en-US" sz="2400" dirty="0"/>
              <a:t> </a:t>
            </a:r>
            <a:r>
              <a:rPr lang="en-US" sz="2400" i="1" dirty="0" err="1"/>
              <a:t>внутренний</a:t>
            </a:r>
            <a:r>
              <a:rPr lang="en-US" sz="2400" i="1" dirty="0"/>
              <a:t> </a:t>
            </a:r>
            <a:r>
              <a:rPr lang="en-US" sz="2400" i="1" dirty="0" err="1"/>
              <a:t>мир</a:t>
            </a:r>
            <a:r>
              <a:rPr lang="en-US" sz="2400" dirty="0"/>
              <a:t>, </a:t>
            </a:r>
            <a:r>
              <a:rPr lang="en-US" sz="2400" i="1" dirty="0" err="1"/>
              <a:t>время</a:t>
            </a:r>
            <a:r>
              <a:rPr lang="en-US" sz="2400" dirty="0"/>
              <a:t>, </a:t>
            </a:r>
            <a:r>
              <a:rPr lang="en-US" sz="2400" i="1" dirty="0" err="1"/>
              <a:t>еда</a:t>
            </a:r>
            <a:r>
              <a:rPr lang="en-US" sz="2400" dirty="0"/>
              <a:t>, </a:t>
            </a:r>
            <a:r>
              <a:rPr lang="en-US" sz="2400" i="1" dirty="0" err="1"/>
              <a:t>животные</a:t>
            </a:r>
            <a:r>
              <a:rPr lang="en-US" sz="2400" i="1" dirty="0"/>
              <a:t>/</a:t>
            </a:r>
            <a:r>
              <a:rPr lang="en-US" sz="2400" i="1" dirty="0" err="1"/>
              <a:t>растения</a:t>
            </a:r>
            <a:r>
              <a:rPr lang="en-US" sz="2400" i="1" dirty="0"/>
              <a:t>,</a:t>
            </a:r>
            <a:r>
              <a:rPr lang="en-US" sz="2400" dirty="0"/>
              <a:t> </a:t>
            </a:r>
            <a:r>
              <a:rPr lang="en-US" sz="2400" i="1" dirty="0" err="1"/>
              <a:t>жильё</a:t>
            </a:r>
            <a:r>
              <a:rPr lang="en-US" sz="2400" dirty="0"/>
              <a:t>, </a:t>
            </a:r>
            <a:r>
              <a:rPr lang="en-US" sz="2400" i="1" dirty="0" err="1"/>
              <a:t>здоровье</a:t>
            </a:r>
            <a:r>
              <a:rPr lang="en-US" sz="2400" dirty="0"/>
              <a:t>, </a:t>
            </a:r>
            <a:r>
              <a:rPr lang="en-US" sz="2400" i="1" dirty="0" err="1"/>
              <a:t>люди</a:t>
            </a:r>
            <a:r>
              <a:rPr lang="en-US" sz="2400" dirty="0"/>
              <a:t>, </a:t>
            </a:r>
            <a:r>
              <a:rPr lang="en-US" sz="2400" i="1" dirty="0" err="1"/>
              <a:t>магазин</a:t>
            </a:r>
            <a:r>
              <a:rPr lang="en-US" sz="2400" dirty="0"/>
              <a:t>, </a:t>
            </a:r>
            <a:r>
              <a:rPr lang="en-US" sz="2400" i="1" dirty="0" err="1"/>
              <a:t>мера</a:t>
            </a:r>
            <a:r>
              <a:rPr lang="en-US" sz="2400" dirty="0"/>
              <a:t>, </a:t>
            </a:r>
            <a:r>
              <a:rPr lang="en-US" sz="2400" i="1" dirty="0" err="1"/>
              <a:t>общение</a:t>
            </a:r>
            <a:r>
              <a:rPr lang="en-US" sz="2400" dirty="0"/>
              <a:t>, </a:t>
            </a:r>
            <a:r>
              <a:rPr lang="en-US" sz="2400" i="1" dirty="0" err="1"/>
              <a:t>одежда</a:t>
            </a:r>
            <a:r>
              <a:rPr lang="en-US" sz="2400" dirty="0"/>
              <a:t>, </a:t>
            </a:r>
            <a:r>
              <a:rPr lang="en-US" sz="2400" i="1" dirty="0" err="1"/>
              <a:t>описание</a:t>
            </a:r>
            <a:r>
              <a:rPr lang="en-US" sz="2400" dirty="0"/>
              <a:t>, </a:t>
            </a:r>
            <a:r>
              <a:rPr lang="en-US" sz="2400" i="1" dirty="0" err="1"/>
              <a:t>погода</a:t>
            </a:r>
            <a:r>
              <a:rPr lang="en-US" sz="2400" dirty="0"/>
              <a:t>, </a:t>
            </a:r>
            <a:r>
              <a:rPr lang="en-US" sz="2400" i="1" dirty="0" err="1"/>
              <a:t>политика</a:t>
            </a:r>
            <a:r>
              <a:rPr lang="en-US" sz="2400" dirty="0"/>
              <a:t>, </a:t>
            </a:r>
            <a:r>
              <a:rPr lang="en-US" sz="2400" i="1" dirty="0" err="1"/>
              <a:t>путешествие</a:t>
            </a:r>
            <a:r>
              <a:rPr lang="en-US" sz="2400" dirty="0"/>
              <a:t>, </a:t>
            </a:r>
            <a:r>
              <a:rPr lang="en-US" sz="2400" i="1" dirty="0" err="1"/>
              <a:t>свободное</a:t>
            </a:r>
            <a:r>
              <a:rPr lang="en-US" sz="2400" dirty="0"/>
              <a:t> </a:t>
            </a:r>
            <a:r>
              <a:rPr lang="en-US" sz="2400" i="1" dirty="0" err="1"/>
              <a:t>время</a:t>
            </a:r>
            <a:r>
              <a:rPr lang="en-US" sz="2400" dirty="0"/>
              <a:t>, </a:t>
            </a:r>
            <a:r>
              <a:rPr lang="en-US" sz="2400" i="1" dirty="0" err="1"/>
              <a:t>транспорт</a:t>
            </a:r>
            <a:r>
              <a:rPr lang="en-US" sz="2400" dirty="0"/>
              <a:t>, </a:t>
            </a:r>
            <a:r>
              <a:rPr lang="en-US" sz="2400" i="1" dirty="0" err="1"/>
              <a:t>учёба</a:t>
            </a:r>
            <a:r>
              <a:rPr lang="en-US" sz="2400" i="1" dirty="0"/>
              <a:t>/</a:t>
            </a:r>
            <a:r>
              <a:rPr lang="en-US" sz="2400" i="1" dirty="0" err="1"/>
              <a:t>работа</a:t>
            </a:r>
            <a:endParaRPr lang="en-US" sz="2400" i="1" dirty="0"/>
          </a:p>
          <a:p>
            <a:pPr lvl="1"/>
            <a:r>
              <a:rPr lang="nb-NO" sz="2400" b="1" dirty="0" err="1"/>
              <a:t>Search</a:t>
            </a:r>
            <a:r>
              <a:rPr lang="nb-NO" sz="2400" b="1" dirty="0"/>
              <a:t> by </a:t>
            </a:r>
            <a:r>
              <a:rPr lang="nb-NO" sz="2400" b="1" dirty="0" err="1"/>
              <a:t>analysis</a:t>
            </a:r>
            <a:r>
              <a:rPr lang="nb-NO" sz="2400" b="1" dirty="0"/>
              <a:t>: </a:t>
            </a:r>
            <a:r>
              <a:rPr lang="nb-NO" sz="2400" dirty="0"/>
              <a:t>Select </a:t>
            </a:r>
            <a:r>
              <a:rPr lang="nb-NO" sz="2400" dirty="0" err="1"/>
              <a:t>grammatical</a:t>
            </a:r>
            <a:r>
              <a:rPr lang="nb-NO" sz="2400" dirty="0"/>
              <a:t> </a:t>
            </a:r>
            <a:r>
              <a:rPr lang="nb-NO" sz="2400" dirty="0" err="1"/>
              <a:t>features</a:t>
            </a:r>
            <a:r>
              <a:rPr lang="nb-NO" sz="2400" dirty="0"/>
              <a:t>, </a:t>
            </a:r>
            <a:r>
              <a:rPr lang="nb-NO" sz="2400" dirty="0" err="1"/>
              <a:t>such</a:t>
            </a:r>
            <a:r>
              <a:rPr lang="nb-NO" sz="2400" dirty="0"/>
              <a:t> as </a:t>
            </a:r>
            <a:r>
              <a:rPr lang="en-US" sz="2400" dirty="0"/>
              <a:t>“</a:t>
            </a:r>
            <a:r>
              <a:rPr lang="en-US" sz="2400" dirty="0" err="1"/>
              <a:t>Ins.Sing</a:t>
            </a:r>
            <a:r>
              <a:rPr lang="en-US" sz="2400" dirty="0"/>
              <a:t>”</a:t>
            </a:r>
            <a:r>
              <a:rPr lang="nb-NO" sz="2400" dirty="0"/>
              <a:t> </a:t>
            </a:r>
          </a:p>
          <a:p>
            <a:pPr lvl="1"/>
            <a:r>
              <a:rPr lang="en-US" sz="2400" b="1" dirty="0"/>
              <a:t>Search by dictionary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2475302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8E13E-4B50-8841-A5C3-3496A51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33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FDF5EA-71AF-AE41-84AA-C69960CAB969}"/>
              </a:ext>
            </a:extLst>
          </p:cNvPr>
          <p:cNvSpPr/>
          <p:nvPr/>
        </p:nvSpPr>
        <p:spPr>
          <a:xfrm>
            <a:off x="5331417" y="2123268"/>
            <a:ext cx="3665349" cy="2805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arenR"/>
            </a:pPr>
            <a:r>
              <a:rPr lang="nb-NO" sz="2800" dirty="0"/>
              <a:t>Select a Level</a:t>
            </a:r>
          </a:p>
          <a:p>
            <a:pPr marL="514350" indent="-514350" algn="ctr">
              <a:buAutoNum type="arabicParenR"/>
            </a:pPr>
            <a:endParaRPr lang="nb-NO" sz="2800" dirty="0"/>
          </a:p>
          <a:p>
            <a:pPr algn="ctr"/>
            <a:r>
              <a:rPr lang="nb-NO" sz="2800" dirty="0"/>
              <a:t>2) </a:t>
            </a:r>
            <a:r>
              <a:rPr lang="nb-NO" sz="2800" dirty="0" err="1"/>
              <a:t>Search</a:t>
            </a:r>
            <a:r>
              <a:rPr lang="nb-NO" sz="2800" dirty="0"/>
              <a:t> by </a:t>
            </a:r>
            <a:r>
              <a:rPr lang="nb-NO" sz="2800" dirty="0" err="1"/>
              <a:t>topic</a:t>
            </a:r>
            <a:r>
              <a:rPr lang="nb-NO" sz="2800" dirty="0"/>
              <a:t>, </a:t>
            </a:r>
            <a:r>
              <a:rPr lang="nb-NO" sz="2800" dirty="0" err="1"/>
              <a:t>analysis</a:t>
            </a:r>
            <a:r>
              <a:rPr lang="nb-NO" sz="2800" dirty="0"/>
              <a:t>, </a:t>
            </a:r>
            <a:r>
              <a:rPr lang="nb-NO" sz="2800" dirty="0" err="1"/>
              <a:t>dictionary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467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A315-23FC-4647-B6CE-7C0B9468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99"/>
            <a:ext cx="9158449" cy="468860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1FB33-04F8-264F-ADF9-B8A651C9BB3A}"/>
              </a:ext>
            </a:extLst>
          </p:cNvPr>
          <p:cNvSpPr/>
          <p:nvPr/>
        </p:nvSpPr>
        <p:spPr>
          <a:xfrm rot="14321757">
            <a:off x="435719" y="2012908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63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4B1D-AE1E-F74B-8F6A-D0211EF5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" y="0"/>
            <a:ext cx="9141662" cy="55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9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C9D1-A599-F248-9A5F-A3B9713F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22"/>
            <a:ext cx="9216386" cy="5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A766-91CA-6C4F-B325-DACDCC3D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90"/>
            <a:ext cx="9144000" cy="528961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2FB0CA-2287-D44D-94EB-85572E397B16}"/>
              </a:ext>
            </a:extLst>
          </p:cNvPr>
          <p:cNvSpPr/>
          <p:nvPr/>
        </p:nvSpPr>
        <p:spPr>
          <a:xfrm rot="14321757">
            <a:off x="210992" y="2750815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812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B3F4-FAE6-7F4F-9DE3-57265A7E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9F24-7C64-D243-930C-BA2884B2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3600" b="1" dirty="0" err="1"/>
              <a:t>Distributional</a:t>
            </a:r>
            <a:r>
              <a:rPr lang="nb-NO" sz="3600" b="1" dirty="0"/>
              <a:t> </a:t>
            </a:r>
            <a:r>
              <a:rPr lang="nb-NO" sz="3600" b="1" dirty="0" err="1"/>
              <a:t>Facts</a:t>
            </a:r>
            <a:r>
              <a:rPr lang="nb-NO" sz="3600" b="1" dirty="0"/>
              <a:t> </a:t>
            </a:r>
            <a:r>
              <a:rPr lang="nb-NO" sz="3600" b="1" dirty="0" err="1"/>
              <a:t>about</a:t>
            </a:r>
            <a:r>
              <a:rPr lang="nb-NO" sz="3600" b="1" dirty="0"/>
              <a:t> </a:t>
            </a:r>
            <a:br>
              <a:rPr lang="nb-NO" sz="3600" b="1" dirty="0"/>
            </a:br>
            <a:r>
              <a:rPr lang="nb-NO" sz="3600" b="1" dirty="0"/>
              <a:t>Russian </a:t>
            </a:r>
            <a:r>
              <a:rPr lang="nb-NO" sz="3600" b="1" dirty="0" err="1"/>
              <a:t>Paradigms</a:t>
            </a:r>
            <a:endParaRPr lang="nb-NO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09CE-88F9-A842-B4CF-ECAA2372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4622"/>
            <a:ext cx="7886700" cy="3263504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numerous</a:t>
            </a:r>
            <a:r>
              <a:rPr lang="nb-NO" sz="2400" dirty="0"/>
              <a:t> </a:t>
            </a:r>
            <a:r>
              <a:rPr lang="en-US" sz="2400" b="1" dirty="0"/>
              <a:t>inflectional classes</a:t>
            </a:r>
            <a:r>
              <a:rPr lang="nb-NO" sz="2400" b="1" dirty="0"/>
              <a:t> </a:t>
            </a:r>
          </a:p>
          <a:p>
            <a:pPr lvl="1">
              <a:lnSpc>
                <a:spcPct val="120000"/>
              </a:lnSpc>
            </a:pPr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large</a:t>
            </a:r>
            <a:r>
              <a:rPr lang="nb-NO" sz="2400" dirty="0"/>
              <a:t> </a:t>
            </a:r>
            <a:r>
              <a:rPr lang="nb-NO" sz="2400" dirty="0" err="1"/>
              <a:t>numbers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forms in </a:t>
            </a:r>
            <a:r>
              <a:rPr lang="nb-NO" sz="2400" b="1" dirty="0" err="1"/>
              <a:t>paradigms</a:t>
            </a:r>
            <a:endParaRPr lang="nb-NO" sz="2400" b="1" dirty="0"/>
          </a:p>
          <a:p>
            <a:pPr lvl="1">
              <a:lnSpc>
                <a:spcPct val="120000"/>
              </a:lnSpc>
            </a:pPr>
            <a:r>
              <a:rPr lang="nb-NO" sz="2400" dirty="0"/>
              <a:t>High </a:t>
            </a:r>
            <a:r>
              <a:rPr lang="en-US" sz="2400" dirty="0"/>
              <a:t>proportion of </a:t>
            </a:r>
            <a:r>
              <a:rPr lang="en-US" sz="2400" b="1" dirty="0"/>
              <a:t>irregularity and variation </a:t>
            </a:r>
            <a:r>
              <a:rPr lang="en-US" sz="2400" dirty="0"/>
              <a:t>(Gen2, Loc2, new and old vocative, paradigmatic gaps, sg &amp; </a:t>
            </a:r>
            <a:r>
              <a:rPr lang="en-US" sz="2400" dirty="0" err="1"/>
              <a:t>pl</a:t>
            </a:r>
            <a:r>
              <a:rPr lang="en-US" sz="2400" dirty="0"/>
              <a:t> tantum)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Distribution of wordforms is subject to </a:t>
            </a:r>
            <a:r>
              <a:rPr lang="en-US" sz="2400" b="1" dirty="0" err="1"/>
              <a:t>Zipf’s</a:t>
            </a:r>
            <a:r>
              <a:rPr lang="en-US" sz="2400" b="1" dirty="0"/>
              <a:t> Law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280FB-83F9-3F43-9645-4A67CEE6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4" b="21329"/>
          <a:stretch/>
        </p:blipFill>
        <p:spPr>
          <a:xfrm>
            <a:off x="6477000" y="0"/>
            <a:ext cx="2667000" cy="1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80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6B92-7320-254B-8C8C-887B52A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4"/>
            <a:ext cx="9144000" cy="55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F688-2066-244B-AB78-39A28D6D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87"/>
            <a:ext cx="9144000" cy="5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CCE6-B150-584E-ADAB-91B32224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" y="-110426"/>
            <a:ext cx="9049260" cy="54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6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658A-E8AC-9645-A017-2ECCD1AF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Now</a:t>
            </a:r>
            <a:r>
              <a:rPr lang="nb-NO" b="1" dirty="0"/>
              <a:t> for a live </a:t>
            </a:r>
            <a:r>
              <a:rPr lang="nb-NO" b="1" dirty="0" err="1"/>
              <a:t>demonstration</a:t>
            </a:r>
            <a:r>
              <a:rPr lang="nb-NO" b="1" dirty="0"/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16EB9-7EC5-624E-A858-319A6B635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762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3C3C-75EC-514B-9CB5-68EBF1F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The </a:t>
            </a:r>
            <a:r>
              <a:rPr lang="nb-NO" b="1" dirty="0" err="1"/>
              <a:t>SMARTool</a:t>
            </a:r>
            <a:r>
              <a:rPr lang="nb-NO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7FA-AB50-FC47-82A5-8C536A4B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Inspired by research </a:t>
            </a:r>
            <a:r>
              <a:rPr lang="en-US" dirty="0"/>
              <a:t>on the distribution and simulated learning of Russian wordforms</a:t>
            </a:r>
            <a:r>
              <a:rPr lang="nb-NO" dirty="0"/>
              <a:t> </a:t>
            </a:r>
            <a:r>
              <a:rPr lang="en-US" dirty="0"/>
              <a:t>(</a:t>
            </a:r>
            <a:r>
              <a:rPr lang="en-US" b="1" dirty="0"/>
              <a:t>cognitively plausible</a:t>
            </a:r>
            <a:r>
              <a:rPr lang="en-US" dirty="0"/>
              <a:t>)</a:t>
            </a:r>
            <a:endParaRPr lang="nb-NO" dirty="0"/>
          </a:p>
          <a:p>
            <a:r>
              <a:rPr lang="en-US" dirty="0"/>
              <a:t>Strategic focus on the </a:t>
            </a:r>
            <a:r>
              <a:rPr lang="en-US" b="1" dirty="0"/>
              <a:t>highest frequency wordforms and contexts </a:t>
            </a:r>
            <a:r>
              <a:rPr lang="en-US" dirty="0"/>
              <a:t>that motivate their use</a:t>
            </a:r>
            <a:r>
              <a:rPr lang="nb-NO" dirty="0"/>
              <a:t> (</a:t>
            </a:r>
            <a:r>
              <a:rPr lang="nb-NO" b="1" dirty="0" err="1"/>
              <a:t>usage-based</a:t>
            </a:r>
            <a:r>
              <a:rPr lang="nb-NO" dirty="0"/>
              <a:t>)</a:t>
            </a:r>
          </a:p>
          <a:p>
            <a:r>
              <a:rPr lang="en-US" b="1" dirty="0"/>
              <a:t>Reduces the task</a:t>
            </a:r>
            <a:r>
              <a:rPr lang="en-US" dirty="0"/>
              <a:t> of learning a basic vocabulary of about 3,000 lexemes </a:t>
            </a:r>
            <a:r>
              <a:rPr lang="en-US" b="1" dirty="0"/>
              <a:t>by over 90%</a:t>
            </a:r>
            <a:r>
              <a:rPr lang="nb-NO" b="1" dirty="0"/>
              <a:t> </a:t>
            </a:r>
          </a:p>
          <a:p>
            <a:r>
              <a:rPr lang="en-US" dirty="0"/>
              <a:t>Can be </a:t>
            </a:r>
            <a:r>
              <a:rPr lang="en-US" b="1" dirty="0"/>
              <a:t>continuously updated </a:t>
            </a:r>
            <a:r>
              <a:rPr lang="en-US" dirty="0"/>
              <a:t>and custom-tailored</a:t>
            </a:r>
          </a:p>
          <a:p>
            <a:r>
              <a:rPr lang="en-US" dirty="0"/>
              <a:t>Potentially </a:t>
            </a:r>
            <a:r>
              <a:rPr lang="en-US" b="1" dirty="0"/>
              <a:t>portable to other languages </a:t>
            </a:r>
            <a:r>
              <a:rPr lang="en-US" dirty="0"/>
              <a:t>with rich inflectional morphology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1697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8C385-2411-824A-8157-6408BED15363}"/>
              </a:ext>
            </a:extLst>
          </p:cNvPr>
          <p:cNvSpPr txBox="1"/>
          <p:nvPr/>
        </p:nvSpPr>
        <p:spPr>
          <a:xfrm>
            <a:off x="85240" y="61993"/>
            <a:ext cx="90587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References</a:t>
            </a:r>
            <a:endParaRPr lang="nb-NO" dirty="0"/>
          </a:p>
          <a:p>
            <a:pPr marL="180000" indent="-457200"/>
            <a:r>
              <a:rPr lang="en-US" sz="900" dirty="0" err="1"/>
              <a:t>Andrjušina</a:t>
            </a:r>
            <a:r>
              <a:rPr lang="en-US" sz="900" dirty="0"/>
              <a:t>, N. P., G. A. </a:t>
            </a:r>
            <a:r>
              <a:rPr lang="en-US" sz="900" dirty="0" err="1"/>
              <a:t>Bitextina</a:t>
            </a:r>
            <a:r>
              <a:rPr lang="en-US" sz="900" dirty="0"/>
              <a:t>, L. P. </a:t>
            </a:r>
            <a:r>
              <a:rPr lang="en-US" sz="900" dirty="0" err="1"/>
              <a:t>Klobukova</a:t>
            </a:r>
            <a:r>
              <a:rPr lang="en-US" sz="900" dirty="0"/>
              <a:t>, L. N. </a:t>
            </a:r>
            <a:r>
              <a:rPr lang="en-US" sz="900" dirty="0" err="1"/>
              <a:t>Norejko</a:t>
            </a:r>
            <a:r>
              <a:rPr lang="en-US" sz="900" dirty="0"/>
              <a:t>, I. V. </a:t>
            </a:r>
            <a:r>
              <a:rPr lang="en-US" sz="900" dirty="0" err="1"/>
              <a:t>Odincova</a:t>
            </a:r>
            <a:r>
              <a:rPr lang="en-US" sz="900" dirty="0"/>
              <a:t> (eds.). 2014-2015. </a:t>
            </a:r>
            <a:r>
              <a:rPr lang="en-US" sz="900" i="1" dirty="0" err="1"/>
              <a:t>Лексический</a:t>
            </a:r>
            <a:r>
              <a:rPr lang="en-US" sz="900" i="1" dirty="0"/>
              <a:t> </a:t>
            </a:r>
            <a:r>
              <a:rPr lang="en-US" sz="900" i="1" dirty="0" err="1"/>
              <a:t>минимум</a:t>
            </a:r>
            <a:r>
              <a:rPr lang="en-US" sz="900" i="1" dirty="0"/>
              <a:t> </a:t>
            </a:r>
            <a:r>
              <a:rPr lang="en-US" sz="900" i="1" dirty="0" err="1"/>
              <a:t>по</a:t>
            </a:r>
            <a:r>
              <a:rPr lang="en-US" sz="900" i="1" dirty="0"/>
              <a:t> </a:t>
            </a:r>
            <a:r>
              <a:rPr lang="en-US" sz="900" i="1" dirty="0" err="1"/>
              <a:t>русскому</a:t>
            </a:r>
            <a:r>
              <a:rPr lang="en-US" sz="900" i="1" dirty="0"/>
              <a:t> </a:t>
            </a:r>
            <a:r>
              <a:rPr lang="en-US" sz="900" i="1" dirty="0" err="1"/>
              <a:t>языку</a:t>
            </a:r>
            <a:r>
              <a:rPr lang="en-US" sz="900" i="1" dirty="0"/>
              <a:t>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иностранному</a:t>
            </a:r>
            <a:r>
              <a:rPr lang="en-US" sz="900" i="1" dirty="0"/>
              <a:t>.</a:t>
            </a:r>
            <a:r>
              <a:rPr lang="en-US" sz="900" dirty="0"/>
              <a:t> Levels A1-B2. St. Petersburg: Zlatoust.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1992. Quantitative aspects of morphological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1991</a:t>
            </a:r>
            <a:r>
              <a:rPr lang="en-US" sz="900" dirty="0"/>
              <a:t>, 109–149.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1993. On frequency, transparency, and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1992</a:t>
            </a:r>
            <a:r>
              <a:rPr lang="en-US" sz="900" dirty="0"/>
              <a:t>, 181–208.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/>
              <a:t>Bondar’, N. I. and S. A. </a:t>
            </a:r>
            <a:r>
              <a:rPr lang="en-US" sz="900" dirty="0" err="1"/>
              <a:t>Lutin</a:t>
            </a:r>
            <a:r>
              <a:rPr lang="en-US" sz="900" dirty="0"/>
              <a:t>. 2013.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спросить</a:t>
            </a:r>
            <a:r>
              <a:rPr lang="en-US" sz="900" i="1" dirty="0"/>
              <a:t>?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сказать</a:t>
            </a:r>
            <a:r>
              <a:rPr lang="en-US" sz="900" i="1" dirty="0"/>
              <a:t>?</a:t>
            </a:r>
            <a:r>
              <a:rPr lang="en-US" sz="900" dirty="0"/>
              <a:t>, 2nd ed.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Černyšov</a:t>
            </a:r>
            <a:r>
              <a:rPr lang="en-US" sz="900" dirty="0"/>
              <a:t>, Stanislav. 2004. </a:t>
            </a:r>
            <a:r>
              <a:rPr lang="en-US" sz="900" i="1" dirty="0" err="1"/>
              <a:t>Поехали</a:t>
            </a:r>
            <a:r>
              <a:rPr lang="en-US" sz="900" i="1" dirty="0"/>
              <a:t>!</a:t>
            </a:r>
            <a:r>
              <a:rPr lang="en-US" sz="900" dirty="0"/>
              <a:t> St. Petersburg: Zlatoust.</a:t>
            </a:r>
            <a:endParaRPr lang="nb-NO" sz="900" dirty="0"/>
          </a:p>
          <a:p>
            <a:pPr marL="180000" indent="-457200"/>
            <a:r>
              <a:rPr lang="en-US" sz="900" dirty="0"/>
              <a:t>Chun, Dorothy, Richard Kern and Bryan Smith. 2016. Technology in language use, language teaching, and language learning. </a:t>
            </a:r>
            <a:r>
              <a:rPr lang="en-US" sz="900" i="1" dirty="0"/>
              <a:t>The Modern Language Journal</a:t>
            </a:r>
            <a:r>
              <a:rPr lang="en-US" sz="900" dirty="0"/>
              <a:t>, 100, 64–80. doi:10.1111/modl.12302</a:t>
            </a:r>
            <a:endParaRPr lang="nb-NO" sz="900" dirty="0"/>
          </a:p>
          <a:p>
            <a:pPr marL="180000" indent="-457200"/>
            <a:r>
              <a:rPr lang="en-US" sz="900" dirty="0"/>
              <a:t>Comer, William. 2019. Measured words: Quantifying vocabulary exposure in beginning Russian. </a:t>
            </a:r>
            <a:r>
              <a:rPr lang="en-US" sz="900" i="1" dirty="0"/>
              <a:t>Slavic and East European Journal</a:t>
            </a:r>
            <a:r>
              <a:rPr lang="ru-RU" sz="900" dirty="0"/>
              <a:t> 60, </a:t>
            </a:r>
            <a:r>
              <a:rPr lang="nb-NO" sz="900" dirty="0"/>
              <a:t>no. 1, 92–114.</a:t>
            </a:r>
          </a:p>
          <a:p>
            <a:pPr marL="180000" indent="-457200"/>
            <a:r>
              <a:rPr lang="en-US" sz="900" dirty="0" err="1"/>
              <a:t>deBenedette</a:t>
            </a:r>
            <a:r>
              <a:rPr lang="en-US" sz="900" dirty="0"/>
              <a:t>, Lynne, William J. Comer, </a:t>
            </a:r>
            <a:r>
              <a:rPr lang="en-US" sz="900" dirty="0" err="1"/>
              <a:t>Alla</a:t>
            </a:r>
            <a:r>
              <a:rPr lang="en-US" sz="900" dirty="0"/>
              <a:t> </a:t>
            </a:r>
            <a:r>
              <a:rPr lang="en-US" sz="900" dirty="0" err="1"/>
              <a:t>Smyslova</a:t>
            </a:r>
            <a:r>
              <a:rPr lang="en-US" sz="900" dirty="0"/>
              <a:t>, Jonathan Perkins. 2013. </a:t>
            </a:r>
            <a:r>
              <a:rPr lang="en-US" sz="900" i="1" dirty="0" err="1"/>
              <a:t>Между</a:t>
            </a:r>
            <a:r>
              <a:rPr lang="en-US" sz="900" i="1" dirty="0"/>
              <a:t> </a:t>
            </a:r>
            <a:r>
              <a:rPr lang="en-US" sz="900" i="1" dirty="0" err="1"/>
              <a:t>нами</a:t>
            </a:r>
            <a:r>
              <a:rPr lang="en-US" sz="900" i="1" dirty="0"/>
              <a:t> (Between You and Me): An Interactive Introduction to Russian</a:t>
            </a:r>
            <a:r>
              <a:rPr lang="en-US" sz="900" dirty="0"/>
              <a:t>. </a:t>
            </a:r>
            <a:r>
              <a:rPr lang="en-US" sz="900" u="sng" dirty="0">
                <a:hlinkClick r:id="rId2"/>
              </a:rPr>
              <a:t>http://www.mezhdunami.org/</a:t>
            </a:r>
            <a:r>
              <a:rPr lang="en-US" sz="900" dirty="0"/>
              <a:t> (accessed 1 April 2018).</a:t>
            </a:r>
            <a:endParaRPr lang="nb-NO" sz="900" dirty="0"/>
          </a:p>
          <a:p>
            <a:pPr marL="180000" indent="-457200"/>
            <a:r>
              <a:rPr lang="en-US" sz="900" dirty="0" err="1"/>
              <a:t>Djačenko</a:t>
            </a:r>
            <a:r>
              <a:rPr lang="en-US" sz="900" dirty="0"/>
              <a:t>, P. V., L. L. </a:t>
            </a:r>
            <a:r>
              <a:rPr lang="en-US" sz="900" dirty="0" err="1"/>
              <a:t>Iomdin</a:t>
            </a:r>
            <a:r>
              <a:rPr lang="en-US" sz="900" dirty="0"/>
              <a:t>, A. V. </a:t>
            </a:r>
            <a:r>
              <a:rPr lang="en-US" sz="900" dirty="0" err="1"/>
              <a:t>Lazurskij</a:t>
            </a:r>
            <a:r>
              <a:rPr lang="en-US" sz="900" dirty="0"/>
              <a:t>, L. G. </a:t>
            </a:r>
            <a:r>
              <a:rPr lang="en-US" sz="900" dirty="0" err="1"/>
              <a:t>Mitjušin</a:t>
            </a:r>
            <a:r>
              <a:rPr lang="en-US" sz="900" dirty="0"/>
              <a:t>, O. Ju. </a:t>
            </a:r>
            <a:r>
              <a:rPr lang="en-US" sz="900" dirty="0" err="1"/>
              <a:t>Podlesskaja</a:t>
            </a:r>
            <a:r>
              <a:rPr lang="en-US" sz="900" dirty="0"/>
              <a:t>, V. G. </a:t>
            </a:r>
            <a:r>
              <a:rPr lang="en-US" sz="900" dirty="0" err="1"/>
              <a:t>Sizov</a:t>
            </a:r>
            <a:r>
              <a:rPr lang="en-US" sz="900" dirty="0"/>
              <a:t>, T. I. </a:t>
            </a:r>
            <a:r>
              <a:rPr lang="en-US" sz="900" dirty="0" err="1"/>
              <a:t>Frolova</a:t>
            </a:r>
            <a:r>
              <a:rPr lang="en-US" sz="900" dirty="0"/>
              <a:t>, L. L. </a:t>
            </a:r>
            <a:r>
              <a:rPr lang="en-US" sz="900" dirty="0" err="1"/>
              <a:t>Cinman</a:t>
            </a:r>
            <a:r>
              <a:rPr lang="en-US" sz="900" dirty="0"/>
              <a:t>. 2015. </a:t>
            </a:r>
            <a:r>
              <a:rPr lang="en-US" sz="900" dirty="0" err="1"/>
              <a:t>Современное</a:t>
            </a:r>
            <a:r>
              <a:rPr lang="en-US" sz="900" dirty="0"/>
              <a:t> </a:t>
            </a:r>
            <a:r>
              <a:rPr lang="en-US" sz="900" dirty="0" err="1"/>
              <a:t>состояние</a:t>
            </a:r>
            <a:r>
              <a:rPr lang="en-US" sz="900" dirty="0"/>
              <a:t> </a:t>
            </a:r>
            <a:r>
              <a:rPr lang="en-US" sz="900" dirty="0" err="1"/>
              <a:t>глубоко</a:t>
            </a:r>
            <a:r>
              <a:rPr lang="en-US" sz="900" dirty="0"/>
              <a:t> </a:t>
            </a:r>
            <a:r>
              <a:rPr lang="en-US" sz="900" dirty="0" err="1"/>
              <a:t>аннотированного</a:t>
            </a:r>
            <a:r>
              <a:rPr lang="en-US" sz="900" dirty="0"/>
              <a:t> </a:t>
            </a:r>
            <a:r>
              <a:rPr lang="en-US" sz="900" dirty="0" err="1"/>
              <a:t>корпуса</a:t>
            </a:r>
            <a:r>
              <a:rPr lang="en-US" sz="900" dirty="0"/>
              <a:t> </a:t>
            </a:r>
            <a:r>
              <a:rPr lang="en-US" sz="900" dirty="0" err="1"/>
              <a:t>текстов</a:t>
            </a:r>
            <a:r>
              <a:rPr lang="en-US" sz="900" dirty="0"/>
              <a:t> </a:t>
            </a:r>
            <a:r>
              <a:rPr lang="en-US" sz="900" dirty="0" err="1"/>
              <a:t>русского</a:t>
            </a:r>
            <a:r>
              <a:rPr lang="en-US" sz="900" dirty="0"/>
              <a:t> </a:t>
            </a:r>
            <a:r>
              <a:rPr lang="en-US" sz="900" dirty="0" err="1"/>
              <a:t>языка</a:t>
            </a:r>
            <a:r>
              <a:rPr lang="en-US" sz="900" dirty="0"/>
              <a:t> (</a:t>
            </a:r>
            <a:r>
              <a:rPr lang="en-US" sz="900" dirty="0" err="1"/>
              <a:t>СинТагРус</a:t>
            </a:r>
            <a:r>
              <a:rPr lang="en-US" sz="900" dirty="0"/>
              <a:t>). </a:t>
            </a:r>
            <a:r>
              <a:rPr lang="en-US" sz="900" i="1" dirty="0" err="1"/>
              <a:t>Сборник</a:t>
            </a:r>
            <a:r>
              <a:rPr lang="en-US" sz="900" i="1" dirty="0"/>
              <a:t> «</a:t>
            </a:r>
            <a:r>
              <a:rPr lang="en-US" sz="900" i="1" dirty="0" err="1"/>
              <a:t>Национальный</a:t>
            </a:r>
            <a:r>
              <a:rPr lang="en-US" sz="900" i="1" dirty="0"/>
              <a:t> </a:t>
            </a:r>
            <a:r>
              <a:rPr lang="en-US" sz="900" i="1" dirty="0" err="1"/>
              <a:t>корпус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: 10 </a:t>
            </a:r>
            <a:r>
              <a:rPr lang="en-US" sz="900" i="1" dirty="0" err="1"/>
              <a:t>лет</a:t>
            </a:r>
            <a:r>
              <a:rPr lang="en-US" sz="900" i="1" dirty="0"/>
              <a:t> </a:t>
            </a:r>
            <a:r>
              <a:rPr lang="en-US" sz="900" i="1" dirty="0" err="1"/>
              <a:t>проекту</a:t>
            </a:r>
            <a:r>
              <a:rPr lang="en-US" sz="900" i="1" dirty="0"/>
              <a:t>». </a:t>
            </a:r>
            <a:r>
              <a:rPr lang="en-US" sz="900" i="1" dirty="0" err="1"/>
              <a:t>Труды</a:t>
            </a:r>
            <a:r>
              <a:rPr lang="en-US" sz="900" i="1" dirty="0"/>
              <a:t> </a:t>
            </a:r>
            <a:r>
              <a:rPr lang="en-US" sz="900" i="1" dirty="0" err="1"/>
              <a:t>Института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 </a:t>
            </a:r>
            <a:r>
              <a:rPr lang="en-US" sz="900" i="1" dirty="0" err="1"/>
              <a:t>им</a:t>
            </a:r>
            <a:r>
              <a:rPr lang="en-US" sz="900" i="1" dirty="0"/>
              <a:t>. В.В. </a:t>
            </a:r>
            <a:r>
              <a:rPr lang="en-US" sz="900" i="1" dirty="0" err="1"/>
              <a:t>Виноградова</a:t>
            </a:r>
            <a:r>
              <a:rPr lang="en-US" sz="900" i="1" dirty="0"/>
              <a:t>.</a:t>
            </a:r>
            <a:r>
              <a:rPr lang="en-US" sz="900" dirty="0"/>
              <a:t> </a:t>
            </a:r>
            <a:r>
              <a:rPr lang="en-US" sz="900" dirty="0" err="1"/>
              <a:t>Вып</a:t>
            </a:r>
            <a:r>
              <a:rPr lang="en-US" sz="900" dirty="0"/>
              <a:t>. 6., 272–299.</a:t>
            </a:r>
            <a:endParaRPr lang="nb-NO" sz="900" dirty="0"/>
          </a:p>
          <a:p>
            <a:pPr marL="180000" indent="-457200"/>
            <a:r>
              <a:rPr lang="nb-NO" sz="900" dirty="0"/>
              <a:t>Endresen, Anna, Laura A. Janda, Robert Reynolds and Francis M. </a:t>
            </a:r>
            <a:r>
              <a:rPr lang="nb-NO" sz="900" dirty="0" err="1"/>
              <a:t>Tyers</a:t>
            </a:r>
            <a:r>
              <a:rPr lang="nb-NO" sz="900" dirty="0"/>
              <a:t>. 2016. Who </a:t>
            </a:r>
            <a:r>
              <a:rPr lang="nb-NO" sz="900" dirty="0" err="1"/>
              <a:t>needs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? A </a:t>
            </a:r>
            <a:r>
              <a:rPr lang="nb-NO" sz="900" dirty="0" err="1"/>
              <a:t>challenge</a:t>
            </a:r>
            <a:r>
              <a:rPr lang="nb-NO" sz="900" dirty="0"/>
              <a:t> to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classification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 as a part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speech</a:t>
            </a:r>
            <a:r>
              <a:rPr lang="nb-NO" sz="900" dirty="0"/>
              <a:t> in Russian. </a:t>
            </a:r>
            <a:r>
              <a:rPr lang="nb-NO" sz="900" i="1" dirty="0"/>
              <a:t>Russian </a:t>
            </a:r>
            <a:r>
              <a:rPr lang="nb-NO" sz="900" i="1" dirty="0" err="1"/>
              <a:t>Linguistics</a:t>
            </a:r>
            <a:r>
              <a:rPr lang="nb-NO" sz="900" i="1" dirty="0"/>
              <a:t> </a:t>
            </a:r>
            <a:r>
              <a:rPr lang="nb-NO" sz="900" dirty="0"/>
              <a:t>40: 2, 103-132. DOI 10.1007/s11185-016-9160-2.</a:t>
            </a:r>
          </a:p>
          <a:p>
            <a:pPr marL="180000" indent="-457200"/>
            <a:r>
              <a:rPr lang="nb-NO" sz="900" dirty="0" err="1"/>
              <a:t>Golonka</a:t>
            </a:r>
            <a:r>
              <a:rPr lang="nb-NO" sz="900" dirty="0"/>
              <a:t>, Ewa M., Anita R. Bowles, Victor M. Frank, </a:t>
            </a:r>
            <a:r>
              <a:rPr lang="nb-NO" sz="900" dirty="0" err="1"/>
              <a:t>Dorna</a:t>
            </a:r>
            <a:r>
              <a:rPr lang="nb-NO" sz="900" dirty="0"/>
              <a:t> L. Richardson, Suzanne </a:t>
            </a:r>
            <a:r>
              <a:rPr lang="nb-NO" sz="900" dirty="0" err="1"/>
              <a:t>Freynik</a:t>
            </a:r>
            <a:r>
              <a:rPr lang="nb-NO" sz="900" dirty="0"/>
              <a:t>. 2014. Technologies for </a:t>
            </a:r>
            <a:r>
              <a:rPr lang="nb-NO" sz="900" dirty="0" err="1"/>
              <a:t>foreign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 </a:t>
            </a:r>
            <a:r>
              <a:rPr lang="nb-NO" sz="900" dirty="0" err="1"/>
              <a:t>learning</a:t>
            </a:r>
            <a:r>
              <a:rPr lang="nb-NO" sz="900" dirty="0"/>
              <a:t>: a </a:t>
            </a:r>
            <a:r>
              <a:rPr lang="nb-NO" sz="900" dirty="0" err="1"/>
              <a:t>review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technology</a:t>
            </a:r>
            <a:r>
              <a:rPr lang="nb-NO" sz="900" dirty="0"/>
              <a:t> types and </a:t>
            </a:r>
            <a:r>
              <a:rPr lang="nb-NO" sz="900" dirty="0" err="1"/>
              <a:t>their</a:t>
            </a:r>
            <a:r>
              <a:rPr lang="nb-NO" sz="900" dirty="0"/>
              <a:t> </a:t>
            </a:r>
            <a:r>
              <a:rPr lang="nb-NO" sz="900" dirty="0" err="1"/>
              <a:t>effectiveness</a:t>
            </a:r>
            <a:r>
              <a:rPr lang="nb-NO" sz="900" dirty="0"/>
              <a:t>. </a:t>
            </a:r>
            <a:r>
              <a:rPr lang="nb-NO" sz="900" i="1" dirty="0"/>
              <a:t>Computer </a:t>
            </a:r>
            <a:r>
              <a:rPr lang="nb-NO" sz="900" i="1" dirty="0" err="1"/>
              <a:t>Assisted</a:t>
            </a:r>
            <a:r>
              <a:rPr lang="nb-NO" sz="900" i="1" dirty="0"/>
              <a:t> Language Learning</a:t>
            </a:r>
            <a:r>
              <a:rPr lang="nb-NO" sz="900" dirty="0"/>
              <a:t>, 27:1, 70–105, DOI: 10.1080/09588221.2012.700315</a:t>
            </a:r>
          </a:p>
          <a:p>
            <a:pPr marL="180000" indent="-457200"/>
            <a:r>
              <a:rPr lang="en-US" sz="900" dirty="0"/>
              <a:t>Hart, Betty and Todd R </a:t>
            </a:r>
            <a:r>
              <a:rPr lang="en-US" sz="900" dirty="0" err="1"/>
              <a:t>Risley</a:t>
            </a:r>
            <a:r>
              <a:rPr lang="en-US" sz="900" dirty="0"/>
              <a:t>. 2003. The early catastrophe. The 30 million word gap by age 3. American Educator Spring 2003. 4–9.</a:t>
            </a:r>
            <a:endParaRPr lang="nb-NO" sz="900" dirty="0"/>
          </a:p>
          <a:p>
            <a:pPr marL="180000" indent="-457200"/>
            <a:r>
              <a:rPr lang="en-US" sz="900" dirty="0"/>
              <a:t>Hayes-</a:t>
            </a:r>
            <a:r>
              <a:rPr lang="en-US" sz="900" dirty="0" err="1"/>
              <a:t>Harb</a:t>
            </a:r>
            <a:r>
              <a:rPr lang="en-US" sz="900" dirty="0"/>
              <a:t>, Rachel, Jane Hacking. 2015. The influence of written stress marks on native English speakers’ acquisition of Russian lexical stress contrasts. </a:t>
            </a:r>
            <a:r>
              <a:rPr lang="en-US" sz="900" i="1" dirty="0"/>
              <a:t>Slavic and East European Journal</a:t>
            </a:r>
            <a:r>
              <a:rPr lang="en-US" sz="900" dirty="0"/>
              <a:t>, 59:1, 91–109.</a:t>
            </a:r>
            <a:endParaRPr lang="nb-NO" sz="900" dirty="0"/>
          </a:p>
          <a:p>
            <a:pPr marL="180000" indent="-457200"/>
            <a:r>
              <a:rPr lang="en-US" sz="900" dirty="0"/>
              <a:t>Hertz, </a:t>
            </a:r>
            <a:r>
              <a:rPr lang="en-US" sz="900" dirty="0" err="1"/>
              <a:t>Birgitte</a:t>
            </a:r>
            <a:r>
              <a:rPr lang="en-US" sz="900" dirty="0"/>
              <a:t>, Hanne </a:t>
            </a:r>
            <a:r>
              <a:rPr lang="en-US" sz="900" dirty="0" err="1"/>
              <a:t>Leervad</a:t>
            </a:r>
            <a:r>
              <a:rPr lang="en-US" sz="900" dirty="0"/>
              <a:t>, Henrik </a:t>
            </a:r>
            <a:r>
              <a:rPr lang="en-US" sz="900" dirty="0" err="1"/>
              <a:t>Lærkes</a:t>
            </a:r>
            <a:r>
              <a:rPr lang="en-US" sz="900" dirty="0"/>
              <a:t>, Henrik </a:t>
            </a:r>
            <a:r>
              <a:rPr lang="en-US" sz="900" dirty="0" err="1"/>
              <a:t>Møller</a:t>
            </a:r>
            <a:r>
              <a:rPr lang="en-US" sz="900" dirty="0"/>
              <a:t>, Peter </a:t>
            </a:r>
            <a:r>
              <a:rPr lang="en-US" sz="900" dirty="0" err="1"/>
              <a:t>Schousboe</a:t>
            </a:r>
            <a:r>
              <a:rPr lang="en-US" sz="900" dirty="0"/>
              <a:t>. 2001. </a:t>
            </a:r>
            <a:r>
              <a:rPr lang="en-US" sz="900" i="1" dirty="0" err="1"/>
              <a:t>Свидание</a:t>
            </a:r>
            <a:r>
              <a:rPr lang="en-US" sz="900" i="1" dirty="0"/>
              <a:t> </a:t>
            </a:r>
            <a:r>
              <a:rPr lang="en-US" sz="900" i="1" dirty="0" err="1"/>
              <a:t>в</a:t>
            </a:r>
            <a:r>
              <a:rPr lang="en-US" sz="900" i="1" dirty="0"/>
              <a:t> </a:t>
            </a:r>
            <a:r>
              <a:rPr lang="en-US" sz="900" i="1" dirty="0" err="1"/>
              <a:t>Петербурге</a:t>
            </a:r>
            <a:r>
              <a:rPr lang="en-US" sz="900" i="1" dirty="0"/>
              <a:t>. </a:t>
            </a:r>
            <a:r>
              <a:rPr lang="en-US" sz="900" i="1" dirty="0" err="1"/>
              <a:t>Møde</a:t>
            </a:r>
            <a:r>
              <a:rPr lang="en-US" sz="900" i="1" dirty="0"/>
              <a:t> </a:t>
            </a:r>
            <a:r>
              <a:rPr lang="en-US" sz="900" i="1" dirty="0" err="1"/>
              <a:t>i</a:t>
            </a:r>
            <a:r>
              <a:rPr lang="en-US" sz="900" i="1" dirty="0"/>
              <a:t> </a:t>
            </a:r>
            <a:r>
              <a:rPr lang="en-US" sz="900" i="1" dirty="0" err="1"/>
              <a:t>Petersborg</a:t>
            </a:r>
            <a:r>
              <a:rPr lang="en-US" sz="900" i="1" dirty="0"/>
              <a:t>.</a:t>
            </a:r>
            <a:r>
              <a:rPr lang="en-US" sz="900" dirty="0"/>
              <a:t> Copenhagen: Gyldendal.</a:t>
            </a:r>
            <a:endParaRPr lang="nb-NO" sz="900" dirty="0"/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and Francis M. </a:t>
            </a:r>
            <a:r>
              <a:rPr lang="en-US" sz="900" dirty="0" err="1"/>
              <a:t>Tyers</a:t>
            </a:r>
            <a:r>
              <a:rPr lang="en-US" sz="900" dirty="0"/>
              <a:t>. 2018. Less is More: Why All Paradigms are Defective, and Why that is a Good Thing. </a:t>
            </a:r>
            <a:r>
              <a:rPr lang="en-US" sz="900" i="1" dirty="0"/>
              <a:t>Corpus Linguistics and Linguistic Theory</a:t>
            </a:r>
            <a:r>
              <a:rPr lang="en-US" sz="900" dirty="0"/>
              <a:t> 14(2), 33pp. </a:t>
            </a:r>
            <a:r>
              <a:rPr lang="nb-NO" sz="900" dirty="0" err="1"/>
              <a:t>doi.org</a:t>
            </a:r>
            <a:r>
              <a:rPr lang="nb-NO" sz="900" dirty="0"/>
              <a:t>/10.1515/cllt-2018-0031.</a:t>
            </a:r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Under Submission. </a:t>
            </a:r>
            <a:r>
              <a:rPr lang="nb-NO" sz="900" dirty="0" err="1"/>
              <a:t>Yggur</a:t>
            </a:r>
            <a:r>
              <a:rPr lang="nb-NO" sz="900" dirty="0"/>
              <a:t> and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power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: A </a:t>
            </a:r>
            <a:r>
              <a:rPr lang="nb-NO" sz="900" dirty="0" err="1"/>
              <a:t>linguistic</a:t>
            </a:r>
            <a:r>
              <a:rPr lang="nb-NO" sz="900" dirty="0"/>
              <a:t> </a:t>
            </a:r>
            <a:r>
              <a:rPr lang="nb-NO" sz="900" dirty="0" err="1"/>
              <a:t>invention</a:t>
            </a:r>
            <a:r>
              <a:rPr lang="nb-NO" sz="900" dirty="0"/>
              <a:t> </a:t>
            </a:r>
            <a:r>
              <a:rPr lang="nb-NO" sz="900" dirty="0" err="1"/>
              <a:t>embedded</a:t>
            </a:r>
            <a:r>
              <a:rPr lang="nb-NO" sz="900" dirty="0"/>
              <a:t> in a </a:t>
            </a:r>
            <a:r>
              <a:rPr lang="nb-NO" sz="900" dirty="0" err="1"/>
              <a:t>Czech</a:t>
            </a:r>
            <a:r>
              <a:rPr lang="nb-NO" sz="900" dirty="0"/>
              <a:t> </a:t>
            </a:r>
            <a:r>
              <a:rPr lang="nb-NO" sz="900" dirty="0" err="1"/>
              <a:t>novel</a:t>
            </a:r>
            <a:r>
              <a:rPr lang="nb-NO" sz="900" dirty="0"/>
              <a:t>. </a:t>
            </a:r>
          </a:p>
          <a:p>
            <a:pPr marL="180000" indent="-457200"/>
            <a:r>
              <a:rPr lang="en-US" sz="900" dirty="0"/>
              <a:t>Kuznetsova, Julia. 2017. The ratio of unique word forms as a measure of creativity. In Anastasia Makarova, Stephen M. Dickey &amp; Dagmar </a:t>
            </a:r>
            <a:r>
              <a:rPr lang="en-US" sz="900" dirty="0" err="1"/>
              <a:t>Divjak</a:t>
            </a:r>
            <a:r>
              <a:rPr lang="en-US" sz="900" dirty="0"/>
              <a:t> (eds.), </a:t>
            </a:r>
            <a:r>
              <a:rPr lang="en-US" sz="900" i="1" dirty="0"/>
              <a:t>Each Venture a New Beginning: Studies in Honor of Laura A. </a:t>
            </a:r>
            <a:r>
              <a:rPr lang="en-US" sz="900" i="1" dirty="0" err="1"/>
              <a:t>Janda</a:t>
            </a:r>
            <a:r>
              <a:rPr lang="en-US" sz="900" dirty="0"/>
              <a:t>, 85–97. Bloomington, IN: </a:t>
            </a:r>
            <a:r>
              <a:rPr lang="en-US" sz="900" dirty="0" err="1"/>
              <a:t>Slavica</a:t>
            </a:r>
            <a:r>
              <a:rPr lang="en-US" sz="900" dirty="0"/>
              <a:t> Publishers.</a:t>
            </a:r>
            <a:endParaRPr lang="nb-NO" sz="900" dirty="0"/>
          </a:p>
          <a:p>
            <a:pPr marL="180000" indent="-457200"/>
            <a:r>
              <a:rPr lang="en-US" sz="900" dirty="0"/>
              <a:t>Malouf, Robert. 2016. Generating morphological paradigms with a recurrent neural network. </a:t>
            </a:r>
            <a:r>
              <a:rPr lang="en-US" sz="900" i="1" dirty="0"/>
              <a:t>San Diego Linguistic Papers. 6</a:t>
            </a:r>
            <a:r>
              <a:rPr lang="en-US" sz="900" dirty="0"/>
              <a:t>. 122–129.</a:t>
            </a:r>
            <a:endParaRPr lang="nb-NO" sz="900" dirty="0"/>
          </a:p>
          <a:p>
            <a:pPr marL="180000" indent="-457200"/>
            <a:r>
              <a:rPr lang="en-US" sz="900" dirty="0"/>
              <a:t>Manning, Christopher D. &amp; </a:t>
            </a:r>
            <a:r>
              <a:rPr lang="en-US" sz="900" dirty="0" err="1"/>
              <a:t>Hinrich</a:t>
            </a:r>
            <a:r>
              <a:rPr lang="en-US" sz="900" dirty="0"/>
              <a:t> </a:t>
            </a:r>
            <a:r>
              <a:rPr lang="en-US" sz="900" dirty="0" err="1"/>
              <a:t>Schütze</a:t>
            </a:r>
            <a:r>
              <a:rPr lang="en-US" sz="900" dirty="0"/>
              <a:t>. 1999. Foundations of Statistical Natural Language Processing. Cambridge, MA: MIT Press.</a:t>
            </a:r>
            <a:endParaRPr lang="nb-NO" sz="900" dirty="0"/>
          </a:p>
          <a:p>
            <a:pPr marL="180000" indent="-457200"/>
            <a:r>
              <a:rPr lang="en-US" sz="900" dirty="0" err="1"/>
              <a:t>Moreno-Sánchez</a:t>
            </a:r>
            <a:r>
              <a:rPr lang="en-US" sz="900" dirty="0"/>
              <a:t>, Isabel, </a:t>
            </a:r>
            <a:r>
              <a:rPr lang="en-US" sz="900" dirty="0" err="1"/>
              <a:t>Francesc</a:t>
            </a:r>
            <a:r>
              <a:rPr lang="en-US" sz="900" dirty="0"/>
              <a:t> Font-Clos &amp; </a:t>
            </a:r>
            <a:r>
              <a:rPr lang="en-US" sz="900" dirty="0" err="1"/>
              <a:t>Álvaro</a:t>
            </a:r>
            <a:r>
              <a:rPr lang="en-US" sz="900" dirty="0"/>
              <a:t> Corral. 2016. Large-scale analysis of </a:t>
            </a:r>
            <a:r>
              <a:rPr lang="en-US" sz="900" dirty="0" err="1"/>
              <a:t>Zipf’s</a:t>
            </a:r>
            <a:r>
              <a:rPr lang="en-US" sz="900" dirty="0"/>
              <a:t> Law in English texts. </a:t>
            </a:r>
            <a:r>
              <a:rPr lang="en-US" sz="900" dirty="0" err="1"/>
              <a:t>PLoS</a:t>
            </a:r>
            <a:r>
              <a:rPr lang="en-US" sz="900" dirty="0"/>
              <a:t> One. 11(1). e0147073. 10.1371/journal. pone.0147073.</a:t>
            </a:r>
            <a:endParaRPr lang="nb-NO" sz="900" dirty="0"/>
          </a:p>
          <a:p>
            <a:pPr marL="180000" indent="-457200"/>
            <a:r>
              <a:rPr lang="en-US" sz="900" dirty="0"/>
              <a:t>Robin, Richard, Galina </a:t>
            </a:r>
            <a:r>
              <a:rPr lang="en-US" sz="900" dirty="0" err="1"/>
              <a:t>Shatalina</a:t>
            </a:r>
            <a:r>
              <a:rPr lang="en-US" sz="900" dirty="0"/>
              <a:t>, Karen Evans-Romaine. 2012. </a:t>
            </a:r>
            <a:r>
              <a:rPr lang="en-US" sz="900" i="1" dirty="0" err="1"/>
              <a:t>Голоса</a:t>
            </a:r>
            <a:r>
              <a:rPr lang="en-US" sz="900" dirty="0"/>
              <a:t> (Vols. 1-2), 5</a:t>
            </a:r>
            <a:r>
              <a:rPr lang="en-US" sz="900" baseline="30000" dirty="0"/>
              <a:t>th</a:t>
            </a:r>
            <a:r>
              <a:rPr lang="en-US" sz="900" dirty="0"/>
              <a:t> ed. New York: Pearson.</a:t>
            </a:r>
            <a:endParaRPr lang="nb-NO" sz="900" dirty="0"/>
          </a:p>
          <a:p>
            <a:pPr marL="180000" indent="-457200"/>
            <a:r>
              <a:rPr lang="en-US" sz="900" dirty="0"/>
              <a:t>Wade, Terence. 2011. </a:t>
            </a:r>
            <a:r>
              <a:rPr lang="en-US" sz="900" i="1" dirty="0"/>
              <a:t>A Comprehensive Russian Grammar</a:t>
            </a:r>
            <a:r>
              <a:rPr lang="en-US" sz="900" dirty="0"/>
              <a:t>, 3rd Edition. Oxford: Wiley-Blackwell.</a:t>
            </a:r>
            <a:endParaRPr lang="nb-NO" sz="900" dirty="0"/>
          </a:p>
          <a:p>
            <a:pPr marL="180000" indent="-457200"/>
            <a:r>
              <a:rPr lang="en-US" sz="900" dirty="0" err="1"/>
              <a:t>Zaliznjak</a:t>
            </a:r>
            <a:r>
              <a:rPr lang="en-US" sz="900" dirty="0"/>
              <a:t>, A. A. 1980. </a:t>
            </a:r>
            <a:r>
              <a:rPr lang="ru-RU" sz="900" i="1" dirty="0"/>
              <a:t>Грамматический словарь русского языка</a:t>
            </a:r>
            <a:r>
              <a:rPr lang="en-US" sz="900" dirty="0"/>
              <a:t>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Zipf</a:t>
            </a:r>
            <a:r>
              <a:rPr lang="en-US" sz="900" dirty="0"/>
              <a:t>, George K. 1949. Human Behavior and the Principle of Least Effort. Reading, MA: Addison-Wesley.</a:t>
            </a:r>
            <a:r>
              <a:rPr lang="nb-NO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28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800" b="1" dirty="0" err="1"/>
              <a:t>Zipf’s</a:t>
            </a:r>
            <a:r>
              <a:rPr lang="nb-NO" sz="2800" b="1" dirty="0"/>
              <a:t> (1949) Law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6595024" cy="3281235"/>
          </a:xfrm>
        </p:spPr>
        <p:txBody>
          <a:bodyPr/>
          <a:lstStyle/>
          <a:p>
            <a:pPr marL="0" indent="0">
              <a:buNone/>
            </a:pPr>
            <a:r>
              <a:rPr lang="nb-NO" sz="2400" b="1" dirty="0"/>
              <a:t>Word </a:t>
            </a:r>
            <a:r>
              <a:rPr lang="nb-NO" sz="2400" b="1" dirty="0" err="1"/>
              <a:t>frequency</a:t>
            </a:r>
            <a:r>
              <a:rPr lang="nb-NO" sz="2400" b="1" dirty="0"/>
              <a:t> </a:t>
            </a:r>
            <a:r>
              <a:rPr lang="nb-NO" sz="2400" dirty="0"/>
              <a:t>is </a:t>
            </a:r>
            <a:r>
              <a:rPr lang="nb-NO" sz="2400" dirty="0" err="1"/>
              <a:t>inversely</a:t>
            </a:r>
            <a:r>
              <a:rPr lang="nb-NO" sz="2400" dirty="0"/>
              <a:t> </a:t>
            </a:r>
            <a:r>
              <a:rPr lang="nb-NO" sz="2400" dirty="0" err="1"/>
              <a:t>proportional</a:t>
            </a:r>
            <a:r>
              <a:rPr lang="nb-NO" sz="2400" dirty="0"/>
              <a:t> to </a:t>
            </a:r>
            <a:r>
              <a:rPr lang="nb-NO" sz="2400" dirty="0" err="1"/>
              <a:t>frequency</a:t>
            </a:r>
            <a:r>
              <a:rPr lang="nb-NO" sz="2400" dirty="0"/>
              <a:t> rank.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Zipfian distribution: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Few</a:t>
            </a:r>
            <a:r>
              <a:rPr lang="nb-NO" sz="2400" dirty="0"/>
              <a:t> </a:t>
            </a:r>
            <a:r>
              <a:rPr lang="nb-NO" sz="2400" dirty="0" err="1"/>
              <a:t>words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Sharp </a:t>
            </a:r>
            <a:r>
              <a:rPr lang="nb-NO" sz="2400" dirty="0" err="1"/>
              <a:t>decline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Hapaxes</a:t>
            </a:r>
            <a:r>
              <a:rPr lang="nb-NO" sz="2400" dirty="0"/>
              <a:t> </a:t>
            </a:r>
            <a:r>
              <a:rPr lang="nb-NO" sz="2400" dirty="0" err="1"/>
              <a:t>account</a:t>
            </a:r>
            <a:r>
              <a:rPr lang="nb-NO" sz="2400" dirty="0"/>
              <a:t> for ~50%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unique</a:t>
            </a:r>
            <a:r>
              <a:rPr lang="nb-NO" sz="2400" dirty="0"/>
              <a:t> </a:t>
            </a:r>
            <a:r>
              <a:rPr lang="nb-NO" sz="2400" dirty="0" err="1"/>
              <a:t>lexemes</a:t>
            </a:r>
            <a:endParaRPr lang="nb-NO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38375-6E0F-E048-8FC9-2C6AEE3D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4" y="967856"/>
            <a:ext cx="20447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AA66-2429-6941-B755-039EA672CD17}"/>
              </a:ext>
            </a:extLst>
          </p:cNvPr>
          <p:cNvSpPr txBox="1"/>
          <p:nvPr/>
        </p:nvSpPr>
        <p:spPr>
          <a:xfrm>
            <a:off x="6824864" y="3678839"/>
            <a:ext cx="201168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George K. </a:t>
            </a:r>
            <a:r>
              <a:rPr lang="nb-NO" dirty="0" err="1"/>
              <a:t>Zipf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90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557213" indent="-214313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857250" indent="-171450">
              <a:spcBef>
                <a:spcPct val="20000"/>
              </a:spcBef>
              <a:buFont typeface="Arial" charset="0"/>
              <a:buChar char="•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200150" indent="-171450">
              <a:spcBef>
                <a:spcPct val="20000"/>
              </a:spcBef>
              <a:buFont typeface="Arial" charset="0"/>
              <a:buChar char="–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1543050" indent="-171450">
              <a:spcBef>
                <a:spcPct val="20000"/>
              </a:spcBef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41D8E3-946C-1C4F-9EAD-ECFD8F580EFC}" type="slidenum">
              <a:rPr lang="en-US" altLang="en-US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26" y="371475"/>
            <a:ext cx="6800850" cy="4772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777853" y="15486"/>
            <a:ext cx="27753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 err="1">
                <a:latin typeface="Calibri" charset="0"/>
              </a:rPr>
              <a:t>Zipf’s</a:t>
            </a:r>
            <a:r>
              <a:rPr lang="en-US" altLang="en-US" sz="3000" dirty="0">
                <a:latin typeface="Calibri" charset="0"/>
              </a:rPr>
              <a:t> Law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2991" y="544545"/>
            <a:ext cx="5360585" cy="1041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ru-RU" sz="2000" dirty="0">
                <a:ea typeface="Arial" charset="0"/>
                <a:cs typeface="Arial" charset="0"/>
              </a:rPr>
              <a:t>Т</a:t>
            </a:r>
            <a:r>
              <a:rPr lang="en-US" sz="2000" dirty="0">
                <a:ea typeface="Arial" charset="0"/>
                <a:cs typeface="Arial" charset="0"/>
              </a:rPr>
              <a:t>he frequency of a word is inversely proportional to its frequency rank</a:t>
            </a:r>
            <a:endParaRPr lang="ru-RU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nb-NO" sz="2000" dirty="0" err="1">
                <a:ea typeface="Arial" charset="0"/>
                <a:cs typeface="Arial" charset="0"/>
              </a:rPr>
              <a:t>Zipf’s</a:t>
            </a:r>
            <a:r>
              <a:rPr lang="nb-NO" sz="2000" dirty="0">
                <a:ea typeface="Arial" charset="0"/>
                <a:cs typeface="Arial" charset="0"/>
              </a:rPr>
              <a:t> Law </a:t>
            </a:r>
            <a:r>
              <a:rPr lang="nb-NO" sz="2000" dirty="0" err="1">
                <a:ea typeface="Arial" charset="0"/>
                <a:cs typeface="Arial" charset="0"/>
              </a:rPr>
              <a:t>scales</a:t>
            </a:r>
            <a:r>
              <a:rPr lang="nb-NO" sz="2000" dirty="0">
                <a:ea typeface="Arial" charset="0"/>
                <a:cs typeface="Arial" charset="0"/>
              </a:rPr>
              <a:t> up </a:t>
            </a:r>
            <a:r>
              <a:rPr lang="nb-NO" sz="2000" dirty="0" err="1">
                <a:ea typeface="Arial" charset="0"/>
                <a:cs typeface="Arial" charset="0"/>
              </a:rPr>
              <a:t>infinitely</a:t>
            </a:r>
            <a:endParaRPr lang="nb-NO" sz="2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2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79078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331B52-350B-9148-8FC5-CFC04FB458ED}"/>
              </a:ext>
            </a:extLst>
          </p:cNvPr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09F8A6-1C8D-5542-9FC9-61AED401C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0107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3739</TotalTime>
  <Words>3330</Words>
  <Application>Microsoft Macintosh PowerPoint</Application>
  <PresentationFormat>On-screen Show (16:9)</PresentationFormat>
  <Paragraphs>492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Mangal</vt:lpstr>
      <vt:lpstr>Open Sans</vt:lpstr>
      <vt:lpstr>Open Sans Light</vt:lpstr>
      <vt:lpstr>Times New Roman</vt:lpstr>
      <vt:lpstr>Office Theme</vt:lpstr>
      <vt:lpstr>Learning Russian Wordforms the SMART way </vt:lpstr>
      <vt:lpstr>SMARTool = Strategic Mastery of Russian Tool</vt:lpstr>
      <vt:lpstr>Why Do We Need the SMARTool?</vt:lpstr>
      <vt:lpstr>Overview</vt:lpstr>
      <vt:lpstr>Distributional Facts about  Russian Paradigms</vt:lpstr>
      <vt:lpstr>Zipf’s (1949) Law</vt:lpstr>
      <vt:lpstr>PowerPoint Presentation</vt:lpstr>
      <vt:lpstr>PowerPoint Presentation</vt:lpstr>
      <vt:lpstr>PowerPoint Presentation</vt:lpstr>
      <vt:lpstr>Language Exposure as a Big Corpus</vt:lpstr>
      <vt:lpstr>Paradigm Cell Filling Problem  (Ackerman et al. 2009) </vt:lpstr>
      <vt:lpstr>Paradigm Cell Filling Problem  (Ackerman et al. 2009) </vt:lpstr>
      <vt:lpstr>Illustration of Overlapping Subsets of Paradigms</vt:lpstr>
      <vt:lpstr>Illustration of Overlapping Subsets of Paradigms</vt:lpstr>
      <vt:lpstr>Grammatical Profiles of Some  High-frequency Russian Nouns</vt:lpstr>
      <vt:lpstr>Grammatical Profiles of Other  High-Frequency Russian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Distributional Facts about  Russian Paradigms: Summary</vt:lpstr>
      <vt:lpstr>Computational Leaning Experiment</vt:lpstr>
      <vt:lpstr>Computational Leaning Experiment</vt:lpstr>
      <vt:lpstr>Computational Leaning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Learning Experiment: Summary</vt:lpstr>
      <vt:lpstr>How Can We Escape From  Overstuffed Paradigms?</vt:lpstr>
      <vt:lpstr>Introducing the SMARTool</vt:lpstr>
      <vt:lpstr>Members of the SMARTool team</vt:lpstr>
      <vt:lpstr>Vocabulary Selection from 5 Textbooks and Лексический минимум; Balanced for Nouns, Verbs, Adjs (RNC ratio)</vt:lpstr>
      <vt:lpstr>Identification of High Frequency Wordforms </vt:lpstr>
      <vt:lpstr>Identification of Typical Contexts</vt:lpstr>
      <vt:lpstr>Corpus-inspired Example Sentences</vt:lpstr>
      <vt:lpstr>SMARTool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for a live demonstration...</vt:lpstr>
      <vt:lpstr>The SMARTool: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117</cp:revision>
  <cp:lastPrinted>2019-06-26T06:16:53Z</cp:lastPrinted>
  <dcterms:created xsi:type="dcterms:W3CDTF">2017-10-19T18:34:55Z</dcterms:created>
  <dcterms:modified xsi:type="dcterms:W3CDTF">2019-06-30T08:23:07Z</dcterms:modified>
</cp:coreProperties>
</file>